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5" r:id="rId1"/>
  </p:sldMasterIdLst>
  <p:handoutMasterIdLst>
    <p:handoutMasterId r:id="rId69"/>
  </p:handoutMasterIdLst>
  <p:sldIdLst>
    <p:sldId id="256" r:id="rId2"/>
    <p:sldId id="394" r:id="rId3"/>
    <p:sldId id="257" r:id="rId4"/>
    <p:sldId id="413" r:id="rId5"/>
    <p:sldId id="442" r:id="rId6"/>
    <p:sldId id="440" r:id="rId7"/>
    <p:sldId id="443" r:id="rId8"/>
    <p:sldId id="412" r:id="rId9"/>
    <p:sldId id="259" r:id="rId10"/>
    <p:sldId id="260" r:id="rId11"/>
    <p:sldId id="261" r:id="rId12"/>
    <p:sldId id="356" r:id="rId13"/>
    <p:sldId id="262" r:id="rId14"/>
    <p:sldId id="414" r:id="rId15"/>
    <p:sldId id="424" r:id="rId16"/>
    <p:sldId id="425" r:id="rId17"/>
    <p:sldId id="415" r:id="rId18"/>
    <p:sldId id="416" r:id="rId19"/>
    <p:sldId id="417" r:id="rId20"/>
    <p:sldId id="418" r:id="rId21"/>
    <p:sldId id="419" r:id="rId22"/>
    <p:sldId id="420" r:id="rId23"/>
    <p:sldId id="422" r:id="rId24"/>
    <p:sldId id="423" r:id="rId25"/>
    <p:sldId id="463" r:id="rId26"/>
    <p:sldId id="464" r:id="rId27"/>
    <p:sldId id="465" r:id="rId28"/>
    <p:sldId id="421" r:id="rId29"/>
    <p:sldId id="453" r:id="rId30"/>
    <p:sldId id="454" r:id="rId31"/>
    <p:sldId id="455" r:id="rId32"/>
    <p:sldId id="456" r:id="rId33"/>
    <p:sldId id="457" r:id="rId34"/>
    <p:sldId id="458" r:id="rId35"/>
    <p:sldId id="459" r:id="rId36"/>
    <p:sldId id="450" r:id="rId37"/>
    <p:sldId id="451" r:id="rId38"/>
    <p:sldId id="452" r:id="rId39"/>
    <p:sldId id="427" r:id="rId40"/>
    <p:sldId id="448" r:id="rId41"/>
    <p:sldId id="266" r:id="rId42"/>
    <p:sldId id="267" r:id="rId43"/>
    <p:sldId id="470" r:id="rId44"/>
    <p:sldId id="471" r:id="rId45"/>
    <p:sldId id="472" r:id="rId46"/>
    <p:sldId id="270" r:id="rId47"/>
    <p:sldId id="271" r:id="rId48"/>
    <p:sldId id="473" r:id="rId49"/>
    <p:sldId id="477" r:id="rId50"/>
    <p:sldId id="478" r:id="rId51"/>
    <p:sldId id="479" r:id="rId52"/>
    <p:sldId id="272" r:id="rId53"/>
    <p:sldId id="273" r:id="rId54"/>
    <p:sldId id="274" r:id="rId55"/>
    <p:sldId id="396" r:id="rId56"/>
    <p:sldId id="390" r:id="rId57"/>
    <p:sldId id="269" r:id="rId58"/>
    <p:sldId id="275" r:id="rId59"/>
    <p:sldId id="279" r:id="rId60"/>
    <p:sldId id="446" r:id="rId61"/>
    <p:sldId id="444" r:id="rId62"/>
    <p:sldId id="445" r:id="rId63"/>
    <p:sldId id="447" r:id="rId64"/>
    <p:sldId id="466" r:id="rId65"/>
    <p:sldId id="467" r:id="rId66"/>
    <p:sldId id="468" r:id="rId67"/>
    <p:sldId id="469" r:id="rId6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1">
          <p15:clr>
            <a:srgbClr val="A4A3A4"/>
          </p15:clr>
        </p15:guide>
        <p15:guide id="2" pos="2713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hiddenSlides="1"/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706" autoAdjust="0"/>
    <p:restoredTop sz="95292" autoAdjust="0"/>
  </p:normalViewPr>
  <p:slideViewPr>
    <p:cSldViewPr snapToGrid="0" snapToObjects="1" showGuides="1">
      <p:cViewPr varScale="1">
        <p:scale>
          <a:sx n="105" d="100"/>
          <a:sy n="105" d="100"/>
        </p:scale>
        <p:origin x="1144" y="200"/>
      </p:cViewPr>
      <p:guideLst>
        <p:guide orient="horz" pos="2161"/>
        <p:guide pos="2713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11" d="100"/>
        <a:sy n="111" d="100"/>
      </p:scale>
      <p:origin x="0" y="1386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3E8E14-BC8E-5448-9D65-3FA07EBC6193}" type="datetimeFigureOut">
              <a:rPr lang="en-US" smtClean="0"/>
              <a:t>8/19/19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658316-D69C-014D-AA59-06FADAF0D21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49443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t-BR"/>
              <a:t>DOGN        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t-BR"/>
              <a:t>Micro-arquitetura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9C2F62AE-7CFA-C347-A500-BB920CF600D9}" type="slidenum">
              <a:rPr lang="pt-BR" smtClean="0"/>
              <a:pPr>
                <a:defRPr/>
              </a:pPr>
              <a:t>‹nº›</a:t>
            </a:fld>
            <a:endParaRPr lang="pt-BR"/>
          </a:p>
        </p:txBody>
      </p:sp>
      <p:sp>
        <p:nvSpPr>
          <p:cNvPr id="8" name="Rectangle 7"/>
          <p:cNvSpPr/>
          <p:nvPr userDrawn="1"/>
        </p:nvSpPr>
        <p:spPr bwMode="auto">
          <a:xfrm>
            <a:off x="165100" y="1028700"/>
            <a:ext cx="8978900" cy="5588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0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57296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t-BR"/>
              <a:t>DOGN        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6B4C1A3A-85B1-994B-A963-B229D2D37036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849397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t-BR"/>
              <a:t>DOGN        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6B4C1A3A-85B1-994B-A963-B229D2D37036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828931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63563" y="1524000"/>
            <a:ext cx="7974012" cy="17526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Rectangle 2"/>
          <p:cNvSpPr>
            <a:spLocks noGrp="1" noChangeArrowheads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fld id="{D0479964-2804-A345-9894-A419AAC3CB1A}" type="datetimeFigureOut">
              <a:rPr lang="en-US" smtClean="0"/>
              <a:t>8/19/19</a:t>
            </a:fld>
            <a:endParaRPr lang="en-US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6B4C1A3A-85B1-994B-A963-B229D2D37036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490536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t-BR"/>
              <a:t>DOGN        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6B4C1A3A-85B1-994B-A963-B229D2D37036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622200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t-BR"/>
              <a:t>DOGN        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6B4C1A3A-85B1-994B-A963-B229D2D37036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66856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t-BR"/>
              <a:t>DOGN         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pt-BR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6B4C1A3A-85B1-994B-A963-B229D2D37036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494421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t-BR"/>
              <a:t>DOGN         </a:t>
            </a: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pt-BR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6B4C1A3A-85B1-994B-A963-B229D2D37036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915264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t-BR"/>
              <a:t>DOGN         </a:t>
            </a: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pt-BR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6B4C1A3A-85B1-994B-A963-B229D2D37036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35307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t-BR"/>
              <a:t>DOGN         </a:t>
            </a: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pt-BR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6B4C1A3A-85B1-994B-A963-B229D2D37036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681410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t-BR"/>
              <a:t>DOGN         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pt-BR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6B4C1A3A-85B1-994B-A963-B229D2D37036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507567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t-BR"/>
              <a:t>DOGN         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pt-BR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6B4C1A3A-85B1-994B-A963-B229D2D37036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40124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44450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2253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cs typeface="Arial" charset="0"/>
              </a:defRPr>
            </a:lvl1pPr>
          </a:lstStyle>
          <a:p>
            <a:fld id="{D0479964-2804-A345-9894-A419AAC3CB1A}" type="datetimeFigureOut">
              <a:rPr lang="en-US" smtClean="0"/>
              <a:t>8/19/19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smtClean="0">
                <a:solidFill>
                  <a:schemeClr val="tx1">
                    <a:tint val="75000"/>
                  </a:schemeClr>
                </a:solidFill>
                <a:cs typeface="Arial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19925" y="6519863"/>
            <a:ext cx="5143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cs typeface="Arial" charset="0"/>
              </a:defRPr>
            </a:lvl1pPr>
          </a:lstStyle>
          <a:p>
            <a:fld id="{6B4C1A3A-85B1-994B-A963-B229D2D37036}" type="slidenum">
              <a:rPr lang="pt-BR" smtClean="0"/>
              <a:pPr/>
              <a:t>‹nº›</a:t>
            </a:fld>
            <a:endParaRPr lang="pt-BR"/>
          </a:p>
        </p:txBody>
      </p:sp>
      <p:pic>
        <p:nvPicPr>
          <p:cNvPr id="22535" name="Picture 6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0" y="6308725"/>
            <a:ext cx="1371600" cy="536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6" name="Picture 8" descr="dcc_logo_2.jpg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188" y="6142038"/>
            <a:ext cx="1547812" cy="715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32445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</p:sldLayoutIdLst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4400" kern="1200">
          <a:solidFill>
            <a:srgbClr val="C80E2D"/>
          </a:solidFill>
          <a:latin typeface="+mj-lt"/>
          <a:ea typeface="ＭＳ Ｐゴシック" charset="0"/>
          <a:cs typeface="ＭＳ Ｐゴシック" charset="0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rgbClr val="C80E2D"/>
          </a:solidFill>
          <a:latin typeface="Calibri" charset="0"/>
          <a:ea typeface="ＭＳ Ｐゴシック" charset="0"/>
          <a:cs typeface="ＭＳ Ｐゴシック" charset="0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rgbClr val="C80E2D"/>
          </a:solidFill>
          <a:latin typeface="Calibri" charset="0"/>
          <a:ea typeface="ＭＳ Ｐゴシック" charset="0"/>
          <a:cs typeface="ＭＳ Ｐゴシック" charset="0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rgbClr val="C80E2D"/>
          </a:solidFill>
          <a:latin typeface="Calibri" charset="0"/>
          <a:ea typeface="ＭＳ Ｐゴシック" charset="0"/>
          <a:cs typeface="ＭＳ Ｐゴシック" charset="0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rgbClr val="C80E2D"/>
          </a:solidFill>
          <a:latin typeface="Calibri" charset="0"/>
          <a:ea typeface="ＭＳ Ｐゴシック" charset="0"/>
          <a:cs typeface="ＭＳ Ｐゴシック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rgbClr val="C80E2D"/>
          </a:solidFill>
          <a:latin typeface="Calibri" charset="0"/>
          <a:ea typeface="ＭＳ Ｐゴシック" charset="0"/>
          <a:cs typeface="ＭＳ Ｐゴシック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rgbClr val="C80E2D"/>
          </a:solidFill>
          <a:latin typeface="Calibri" charset="0"/>
          <a:ea typeface="ＭＳ Ｐゴシック" charset="0"/>
          <a:cs typeface="ＭＳ Ｐゴシック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rgbClr val="C80E2D"/>
          </a:solidFill>
          <a:latin typeface="Calibri" charset="0"/>
          <a:ea typeface="ＭＳ Ｐゴシック" charset="0"/>
          <a:cs typeface="ＭＳ Ｐゴシック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rgbClr val="C80E2D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://wps.aw.com/wps/media/objects/500/512911/cap4/sriram.html" TargetMode="External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25.wm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youtube.com/watch?v=8MFw881dJvM" TargetMode="Externa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Interconexão de redes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/>
              <a:t>Daniel Fernandes Macedo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Comutação </a:t>
            </a:r>
            <a:r>
              <a:rPr lang="pt-BR" dirty="0" err="1"/>
              <a:t>Store-and-forward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Decisão de repasse a cada pacote</a:t>
            </a:r>
          </a:p>
          <a:p>
            <a:r>
              <a:rPr lang="pt-BR" dirty="0"/>
              <a:t>Pacotes podem passar por enlaces diferentes</a:t>
            </a:r>
          </a:p>
        </p:txBody>
      </p:sp>
      <p:pic>
        <p:nvPicPr>
          <p:cNvPr id="4" name="Picture 6" descr="5-0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474755" y="2883078"/>
            <a:ext cx="5524500" cy="391636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Comutação por Circuitos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Criação de um circuito da origem ao destino</a:t>
            </a:r>
          </a:p>
        </p:txBody>
      </p:sp>
      <p:pic>
        <p:nvPicPr>
          <p:cNvPr id="4" name="Picture 6" descr="5-0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19200" y="2883249"/>
            <a:ext cx="6902450" cy="38925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98"/>
          <p:cNvGrpSpPr>
            <a:grpSpLocks/>
          </p:cNvGrpSpPr>
          <p:nvPr/>
        </p:nvGrpSpPr>
        <p:grpSpPr bwMode="auto">
          <a:xfrm>
            <a:off x="203692" y="3278189"/>
            <a:ext cx="8685342" cy="2257425"/>
            <a:chOff x="139" y="2065"/>
            <a:chExt cx="5927" cy="1422"/>
          </a:xfrm>
        </p:grpSpPr>
        <p:sp>
          <p:nvSpPr>
            <p:cNvPr id="21512" name="Line 85"/>
            <p:cNvSpPr>
              <a:spLocks noChangeShapeType="1"/>
            </p:cNvSpPr>
            <p:nvPr/>
          </p:nvSpPr>
          <p:spPr bwMode="auto">
            <a:xfrm flipV="1">
              <a:off x="230" y="2303"/>
              <a:ext cx="5703" cy="8"/>
            </a:xfrm>
            <a:prstGeom prst="line">
              <a:avLst/>
            </a:prstGeom>
            <a:noFill/>
            <a:ln w="25400">
              <a:solidFill>
                <a:schemeClr val="bg2"/>
              </a:solidFill>
              <a:round/>
              <a:headEnd/>
              <a:tailEnd/>
            </a:ln>
          </p:spPr>
          <p:txBody>
            <a:bodyPr wrap="none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21513" name="Text Box 86"/>
            <p:cNvSpPr txBox="1">
              <a:spLocks noChangeArrowheads="1"/>
            </p:cNvSpPr>
            <p:nvPr/>
          </p:nvSpPr>
          <p:spPr bwMode="auto">
            <a:xfrm>
              <a:off x="139" y="2065"/>
              <a:ext cx="5927" cy="2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900" dirty="0">
                  <a:latin typeface="Frutiger 45" pitchFamily="34" charset="0"/>
                </a:rPr>
                <a:t>Interface de </a:t>
              </a:r>
              <a:r>
                <a:rPr lang="en-US" sz="1900" dirty="0" err="1">
                  <a:latin typeface="Frutiger 45" pitchFamily="34" charset="0"/>
                </a:rPr>
                <a:t>entrada</a:t>
              </a:r>
              <a:r>
                <a:rPr lang="en-US" dirty="0"/>
                <a:t>     </a:t>
              </a:r>
              <a:r>
                <a:rPr lang="en-US" sz="1900" dirty="0">
                  <a:latin typeface="Trebuchet MS" charset="0"/>
                </a:rPr>
                <a:t>VC # de </a:t>
              </a:r>
              <a:r>
                <a:rPr lang="en-US" sz="1900" dirty="0" err="1">
                  <a:latin typeface="Trebuchet MS" charset="0"/>
                </a:rPr>
                <a:t>entrada</a:t>
              </a:r>
              <a:r>
                <a:rPr lang="en-US" sz="1900" dirty="0">
                  <a:latin typeface="Trebuchet MS" charset="0"/>
                </a:rPr>
                <a:t>      Interface de </a:t>
              </a:r>
              <a:r>
                <a:rPr lang="en-US" sz="1900" dirty="0" err="1">
                  <a:latin typeface="Trebuchet MS" charset="0"/>
                </a:rPr>
                <a:t>saída</a:t>
              </a:r>
              <a:r>
                <a:rPr lang="en-US" sz="1900" dirty="0">
                  <a:latin typeface="Trebuchet MS" charset="0"/>
                </a:rPr>
                <a:t>     VC # de </a:t>
              </a:r>
              <a:r>
                <a:rPr lang="en-US" sz="1900" dirty="0" err="1">
                  <a:latin typeface="Trebuchet MS" charset="0"/>
                </a:rPr>
                <a:t>saída</a:t>
              </a:r>
              <a:endParaRPr lang="en-US" sz="1900" dirty="0">
                <a:latin typeface="Trebuchet MS" charset="0"/>
              </a:endParaRPr>
            </a:p>
          </p:txBody>
        </p:sp>
        <p:sp>
          <p:nvSpPr>
            <p:cNvPr id="21514" name="Line 87"/>
            <p:cNvSpPr>
              <a:spLocks noChangeShapeType="1"/>
            </p:cNvSpPr>
            <p:nvPr/>
          </p:nvSpPr>
          <p:spPr bwMode="auto">
            <a:xfrm>
              <a:off x="1872" y="2108"/>
              <a:ext cx="0" cy="1339"/>
            </a:xfrm>
            <a:prstGeom prst="line">
              <a:avLst/>
            </a:prstGeom>
            <a:noFill/>
            <a:ln w="25400">
              <a:solidFill>
                <a:schemeClr val="bg2"/>
              </a:solidFill>
              <a:round/>
              <a:headEnd/>
              <a:tailEnd/>
            </a:ln>
          </p:spPr>
          <p:txBody>
            <a:bodyPr wrap="none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21515" name="Line 88"/>
            <p:cNvSpPr>
              <a:spLocks noChangeShapeType="1"/>
            </p:cNvSpPr>
            <p:nvPr/>
          </p:nvSpPr>
          <p:spPr bwMode="auto">
            <a:xfrm>
              <a:off x="3172" y="2132"/>
              <a:ext cx="0" cy="1331"/>
            </a:xfrm>
            <a:prstGeom prst="line">
              <a:avLst/>
            </a:prstGeom>
            <a:noFill/>
            <a:ln w="25400">
              <a:solidFill>
                <a:schemeClr val="bg2"/>
              </a:solidFill>
              <a:round/>
              <a:headEnd/>
              <a:tailEnd/>
            </a:ln>
          </p:spPr>
          <p:txBody>
            <a:bodyPr wrap="none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21516" name="Line 89"/>
            <p:cNvSpPr>
              <a:spLocks noChangeShapeType="1"/>
            </p:cNvSpPr>
            <p:nvPr/>
          </p:nvSpPr>
          <p:spPr bwMode="auto">
            <a:xfrm>
              <a:off x="4746" y="2108"/>
              <a:ext cx="0" cy="1379"/>
            </a:xfrm>
            <a:prstGeom prst="line">
              <a:avLst/>
            </a:prstGeom>
            <a:noFill/>
            <a:ln w="25400">
              <a:solidFill>
                <a:schemeClr val="bg2"/>
              </a:solidFill>
              <a:round/>
              <a:headEnd/>
              <a:tailEnd/>
            </a:ln>
          </p:spPr>
          <p:txBody>
            <a:bodyPr wrap="none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21517" name="Text Box 90"/>
            <p:cNvSpPr txBox="1">
              <a:spLocks noChangeArrowheads="1"/>
            </p:cNvSpPr>
            <p:nvPr/>
          </p:nvSpPr>
          <p:spPr bwMode="auto">
            <a:xfrm>
              <a:off x="904" y="2395"/>
              <a:ext cx="4922" cy="9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marL="457200" indent="-457200"/>
              <a:r>
                <a:rPr lang="en-US" sz="1900" dirty="0">
                  <a:latin typeface="Trebuchet MS" charset="0"/>
                </a:rPr>
                <a:t>1                           12                               2                          22</a:t>
              </a:r>
            </a:p>
            <a:p>
              <a:pPr marL="457200" indent="-457200"/>
              <a:r>
                <a:rPr lang="en-US" sz="1900" dirty="0">
                  <a:latin typeface="Trebuchet MS" charset="0"/>
                </a:rPr>
                <a:t>2                          63                               1                           18 </a:t>
              </a:r>
            </a:p>
            <a:p>
              <a:pPr marL="457200" indent="-457200"/>
              <a:r>
                <a:rPr lang="en-US" sz="1900" dirty="0">
                  <a:latin typeface="Trebuchet MS" charset="0"/>
                </a:rPr>
                <a:t>3                           7                                2                           17</a:t>
              </a:r>
            </a:p>
            <a:p>
              <a:pPr marL="457200" indent="-457200"/>
              <a:r>
                <a:rPr lang="en-US" sz="1900" dirty="0">
                  <a:latin typeface="Trebuchet MS" charset="0"/>
                </a:rPr>
                <a:t>1                          97                               3                           87</a:t>
              </a:r>
            </a:p>
            <a:p>
              <a:pPr marL="457200" indent="-457200"/>
              <a:r>
                <a:rPr lang="en-US" sz="1900" dirty="0">
                  <a:latin typeface="Trebuchet MS" charset="0"/>
                </a:rPr>
                <a:t>…                          …                                …                            …</a:t>
              </a:r>
            </a:p>
          </p:txBody>
        </p:sp>
        <p:sp>
          <p:nvSpPr>
            <p:cNvPr id="21518" name="Text Box 91"/>
            <p:cNvSpPr txBox="1">
              <a:spLocks noChangeArrowheads="1"/>
            </p:cNvSpPr>
            <p:nvPr/>
          </p:nvSpPr>
          <p:spPr bwMode="auto">
            <a:xfrm>
              <a:off x="888" y="2672"/>
              <a:ext cx="126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endParaRPr lang="pt-BR"/>
            </a:p>
          </p:txBody>
        </p:sp>
      </p:grpSp>
      <p:sp>
        <p:nvSpPr>
          <p:cNvPr id="21508" name="Text Box 92"/>
          <p:cNvSpPr txBox="1">
            <a:spLocks noChangeArrowheads="1"/>
          </p:cNvSpPr>
          <p:nvPr/>
        </p:nvSpPr>
        <p:spPr bwMode="auto">
          <a:xfrm>
            <a:off x="254978" y="2705100"/>
            <a:ext cx="6374422" cy="3847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1900" b="1" dirty="0" err="1">
                <a:solidFill>
                  <a:srgbClr val="FF8103"/>
                </a:solidFill>
                <a:latin typeface="Trebuchet MS" charset="0"/>
              </a:rPr>
              <a:t>Tabela</a:t>
            </a:r>
            <a:r>
              <a:rPr lang="en-US" sz="1900" b="1" dirty="0">
                <a:solidFill>
                  <a:srgbClr val="FF8103"/>
                </a:solidFill>
                <a:latin typeface="Trebuchet MS" charset="0"/>
              </a:rPr>
              <a:t> de </a:t>
            </a:r>
            <a:r>
              <a:rPr lang="en-US" sz="1900" b="1" dirty="0" err="1">
                <a:solidFill>
                  <a:srgbClr val="FF8103"/>
                </a:solidFill>
                <a:latin typeface="Trebuchet MS" charset="0"/>
              </a:rPr>
              <a:t>comutação</a:t>
            </a:r>
            <a:r>
              <a:rPr lang="en-US" sz="1900" b="1" dirty="0">
                <a:solidFill>
                  <a:srgbClr val="FF8103"/>
                </a:solidFill>
                <a:latin typeface="Trebuchet MS" charset="0"/>
              </a:rPr>
              <a:t> no </a:t>
            </a:r>
            <a:r>
              <a:rPr lang="en-US" sz="1900" b="1" dirty="0" err="1">
                <a:solidFill>
                  <a:srgbClr val="FF8103"/>
                </a:solidFill>
                <a:latin typeface="Trebuchet MS" charset="0"/>
              </a:rPr>
              <a:t>roteador</a:t>
            </a:r>
            <a:r>
              <a:rPr lang="en-US" sz="1900" b="1" dirty="0">
                <a:solidFill>
                  <a:srgbClr val="FF8103"/>
                </a:solidFill>
                <a:latin typeface="Trebuchet MS" charset="0"/>
              </a:rPr>
              <a:t> R1 a </a:t>
            </a:r>
            <a:r>
              <a:rPr lang="en-US" sz="1900" b="1" dirty="0" err="1">
                <a:solidFill>
                  <a:srgbClr val="FF8103"/>
                </a:solidFill>
                <a:latin typeface="Trebuchet MS" charset="0"/>
              </a:rPr>
              <a:t>noroeste</a:t>
            </a:r>
            <a:r>
              <a:rPr lang="en-US" sz="1900" b="1" dirty="0">
                <a:solidFill>
                  <a:srgbClr val="FF8103"/>
                </a:solidFill>
                <a:latin typeface="Trebuchet MS" charset="0"/>
              </a:rPr>
              <a:t>:</a:t>
            </a:r>
          </a:p>
        </p:txBody>
      </p:sp>
      <p:sp>
        <p:nvSpPr>
          <p:cNvPr id="21509" name="Text Box 93"/>
          <p:cNvSpPr txBox="1">
            <a:spLocks noChangeArrowheads="1"/>
          </p:cNvSpPr>
          <p:nvPr/>
        </p:nvSpPr>
        <p:spPr bwMode="auto">
          <a:xfrm>
            <a:off x="1629508" y="5926138"/>
            <a:ext cx="6493441" cy="384721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900" b="1">
                <a:solidFill>
                  <a:srgbClr val="FF8103"/>
                </a:solidFill>
                <a:latin typeface="Trebuchet MS" charset="0"/>
              </a:rPr>
              <a:t>Roteadores mantêm informações de estado de conexão</a:t>
            </a:r>
          </a:p>
        </p:txBody>
      </p:sp>
      <p:sp>
        <p:nvSpPr>
          <p:cNvPr id="21510" name="Rectangle 95"/>
          <p:cNvSpPr>
            <a:spLocks noChangeArrowheads="1"/>
          </p:cNvSpPr>
          <p:nvPr/>
        </p:nvSpPr>
        <p:spPr bwMode="auto">
          <a:xfrm>
            <a:off x="703385" y="174625"/>
            <a:ext cx="8440615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838200" indent="-838200">
              <a:buFont typeface="Times" charset="0"/>
              <a:buNone/>
            </a:pPr>
            <a:r>
              <a:rPr lang="en-US" sz="3600" dirty="0" err="1">
                <a:latin typeface="Kabel Bk BT" pitchFamily="34" charset="0"/>
              </a:rPr>
              <a:t>Tabela</a:t>
            </a:r>
            <a:r>
              <a:rPr lang="en-US" sz="3600" dirty="0">
                <a:latin typeface="Kabel Bk BT" pitchFamily="34" charset="0"/>
              </a:rPr>
              <a:t> de </a:t>
            </a:r>
            <a:r>
              <a:rPr lang="en-US" sz="3600" dirty="0" err="1">
                <a:latin typeface="Kabel Bk BT" pitchFamily="34" charset="0"/>
              </a:rPr>
              <a:t>comutação</a:t>
            </a:r>
            <a:endParaRPr lang="en-US" sz="3600" dirty="0">
              <a:latin typeface="Kabel Bk BT" pitchFamily="34" charset="0"/>
            </a:endParaRPr>
          </a:p>
        </p:txBody>
      </p:sp>
      <p:pic>
        <p:nvPicPr>
          <p:cNvPr id="21511" name="Picture 97" descr="f040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901461" y="1122364"/>
            <a:ext cx="3405554" cy="154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Diferenças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Picture 6" descr="5-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60388" y="1282700"/>
            <a:ext cx="8193087" cy="524668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Pontes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8652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Interconexão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redes</a:t>
            </a:r>
            <a:r>
              <a:rPr lang="en-US" dirty="0"/>
              <a:t> </a:t>
            </a:r>
            <a:r>
              <a:rPr lang="en-US" dirty="0" err="1"/>
              <a:t>locais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Pontes – </a:t>
            </a:r>
            <a:r>
              <a:rPr lang="en-US" dirty="0" err="1"/>
              <a:t>ligação</a:t>
            </a:r>
            <a:r>
              <a:rPr lang="en-US" dirty="0"/>
              <a:t> de </a:t>
            </a:r>
            <a:r>
              <a:rPr lang="en-US" dirty="0" err="1"/>
              <a:t>redes</a:t>
            </a:r>
            <a:r>
              <a:rPr lang="en-US" dirty="0"/>
              <a:t> </a:t>
            </a:r>
            <a:r>
              <a:rPr lang="en-US" dirty="0" err="1"/>
              <a:t>locais</a:t>
            </a:r>
            <a:r>
              <a:rPr lang="en-US" dirty="0"/>
              <a:t> de </a:t>
            </a:r>
            <a:r>
              <a:rPr lang="en-US" dirty="0" err="1"/>
              <a:t>tipos</a:t>
            </a:r>
            <a:r>
              <a:rPr lang="en-US" dirty="0"/>
              <a:t> </a:t>
            </a:r>
            <a:r>
              <a:rPr lang="en-US" dirty="0" err="1"/>
              <a:t>diferentes</a:t>
            </a:r>
            <a:endParaRPr lang="en-US" dirty="0"/>
          </a:p>
          <a:p>
            <a:pPr lvl="1"/>
            <a:r>
              <a:rPr lang="en-US" dirty="0" err="1"/>
              <a:t>WiFi</a:t>
            </a:r>
            <a:r>
              <a:rPr lang="en-US" dirty="0"/>
              <a:t> e Ethernet</a:t>
            </a:r>
          </a:p>
          <a:p>
            <a:pPr lvl="1"/>
            <a:endParaRPr lang="en-US" dirty="0"/>
          </a:p>
          <a:p>
            <a:r>
              <a:rPr lang="en-US" dirty="0"/>
              <a:t>Switches (</a:t>
            </a:r>
            <a:r>
              <a:rPr lang="en-US" dirty="0" err="1"/>
              <a:t>comutadores</a:t>
            </a:r>
            <a:r>
              <a:rPr lang="en-US" dirty="0"/>
              <a:t>)</a:t>
            </a:r>
          </a:p>
          <a:p>
            <a:pPr lvl="1"/>
            <a:r>
              <a:rPr lang="en-US" dirty="0" err="1"/>
              <a:t>Interligação</a:t>
            </a:r>
            <a:r>
              <a:rPr lang="en-US" dirty="0"/>
              <a:t> de </a:t>
            </a:r>
            <a:r>
              <a:rPr lang="en-US" dirty="0" err="1"/>
              <a:t>redes</a:t>
            </a:r>
            <a:r>
              <a:rPr lang="en-US" dirty="0"/>
              <a:t> </a:t>
            </a:r>
            <a:r>
              <a:rPr lang="en-US" dirty="0" err="1"/>
              <a:t>locais</a:t>
            </a:r>
            <a:r>
              <a:rPr lang="en-US" dirty="0"/>
              <a:t> com a </a:t>
            </a:r>
            <a:r>
              <a:rPr lang="en-US" dirty="0" err="1"/>
              <a:t>mesma</a:t>
            </a:r>
            <a:r>
              <a:rPr lang="en-US" dirty="0"/>
              <a:t> </a:t>
            </a:r>
            <a:r>
              <a:rPr lang="en-US" dirty="0" err="1"/>
              <a:t>tecnologia</a:t>
            </a:r>
            <a:r>
              <a:rPr lang="en-US" dirty="0"/>
              <a:t> de </a:t>
            </a:r>
            <a:r>
              <a:rPr lang="en-US" dirty="0" err="1"/>
              <a:t>acesso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38925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Bridges (pontes) </a:t>
            </a:r>
            <a:r>
              <a:rPr lang="en-US" dirty="0" err="1"/>
              <a:t>dificuldades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Interligar</a:t>
            </a:r>
            <a:r>
              <a:rPr lang="en-US" dirty="0"/>
              <a:t> </a:t>
            </a:r>
            <a:r>
              <a:rPr lang="en-US" dirty="0" err="1"/>
              <a:t>padrões</a:t>
            </a:r>
            <a:r>
              <a:rPr lang="en-US" dirty="0"/>
              <a:t> </a:t>
            </a:r>
            <a:r>
              <a:rPr lang="en-US" dirty="0" err="1"/>
              <a:t>diferentes</a:t>
            </a:r>
            <a:r>
              <a:rPr lang="en-US" dirty="0"/>
              <a:t> </a:t>
            </a:r>
            <a:r>
              <a:rPr lang="en-US" dirty="0" err="1"/>
              <a:t>gera</a:t>
            </a:r>
            <a:r>
              <a:rPr lang="en-US" dirty="0"/>
              <a:t> </a:t>
            </a:r>
            <a:r>
              <a:rPr lang="en-US" dirty="0" err="1"/>
              <a:t>dificuldades</a:t>
            </a:r>
            <a:r>
              <a:rPr lang="en-US" dirty="0"/>
              <a:t> de:</a:t>
            </a:r>
          </a:p>
          <a:p>
            <a:pPr lvl="1"/>
            <a:r>
              <a:rPr lang="en-US" dirty="0" err="1"/>
              <a:t>Diferentes</a:t>
            </a:r>
            <a:r>
              <a:rPr lang="en-US" dirty="0"/>
              <a:t> </a:t>
            </a:r>
            <a:r>
              <a:rPr lang="en-US" dirty="0" err="1"/>
              <a:t>métodos</a:t>
            </a:r>
            <a:r>
              <a:rPr lang="en-US" dirty="0"/>
              <a:t> de </a:t>
            </a:r>
            <a:r>
              <a:rPr lang="en-US" dirty="0" err="1"/>
              <a:t>comunicação</a:t>
            </a:r>
            <a:endParaRPr lang="en-US" dirty="0"/>
          </a:p>
          <a:p>
            <a:pPr lvl="1"/>
            <a:r>
              <a:rPr lang="en-US" dirty="0" err="1"/>
              <a:t>Formato</a:t>
            </a:r>
            <a:r>
              <a:rPr lang="en-US" dirty="0"/>
              <a:t> de </a:t>
            </a:r>
            <a:r>
              <a:rPr lang="en-US" dirty="0" err="1"/>
              <a:t>quadros</a:t>
            </a:r>
            <a:r>
              <a:rPr lang="en-US" dirty="0"/>
              <a:t> </a:t>
            </a:r>
            <a:r>
              <a:rPr lang="en-US" dirty="0" err="1"/>
              <a:t>diferentes</a:t>
            </a:r>
            <a:endParaRPr lang="en-US" dirty="0"/>
          </a:p>
          <a:p>
            <a:pPr lvl="1"/>
            <a:r>
              <a:rPr lang="en-US" dirty="0" err="1"/>
              <a:t>Tamanho</a:t>
            </a:r>
            <a:r>
              <a:rPr lang="en-US" dirty="0"/>
              <a:t> </a:t>
            </a:r>
            <a:r>
              <a:rPr lang="en-US" dirty="0" err="1"/>
              <a:t>máximo</a:t>
            </a:r>
            <a:r>
              <a:rPr lang="en-US" dirty="0"/>
              <a:t> de </a:t>
            </a:r>
            <a:r>
              <a:rPr lang="en-US" dirty="0" err="1"/>
              <a:t>quadros</a:t>
            </a:r>
            <a:r>
              <a:rPr lang="en-US" dirty="0"/>
              <a:t> </a:t>
            </a:r>
            <a:r>
              <a:rPr lang="en-US" dirty="0" err="1"/>
              <a:t>diferentes</a:t>
            </a:r>
            <a:endParaRPr lang="en-US" dirty="0"/>
          </a:p>
          <a:p>
            <a:pPr lvl="1"/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9852213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Bridge</a:t>
            </a:r>
            <a:endParaRPr lang="pt-BR" dirty="0"/>
          </a:p>
        </p:txBody>
      </p:sp>
      <p:pic>
        <p:nvPicPr>
          <p:cNvPr id="4" name="Picture 4" descr="4-40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79525" y="2156205"/>
            <a:ext cx="7389812" cy="40227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369964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Bridge</a:t>
            </a:r>
            <a:r>
              <a:rPr lang="pt-BR" dirty="0"/>
              <a:t> – diferentes quadros</a:t>
            </a:r>
          </a:p>
        </p:txBody>
      </p:sp>
      <p:pic>
        <p:nvPicPr>
          <p:cNvPr id="3" name="Picture 4" descr="4-4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69925" y="2750358"/>
            <a:ext cx="7945438" cy="24415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4979506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Ligação de redes com </a:t>
            </a:r>
            <a:r>
              <a:rPr lang="pt-BR" dirty="0" err="1"/>
              <a:t>bridges</a:t>
            </a:r>
            <a:endParaRPr lang="pt-BR" dirty="0"/>
          </a:p>
        </p:txBody>
      </p:sp>
      <p:pic>
        <p:nvPicPr>
          <p:cNvPr id="3" name="Picture 4" descr="4-4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4825" y="2071688"/>
            <a:ext cx="8240713" cy="260191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2974365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D344F0D-EFE5-204B-98A5-DBBA42B19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Onde estamos?</a:t>
            </a:r>
          </a:p>
        </p:txBody>
      </p:sp>
      <p:pic>
        <p:nvPicPr>
          <p:cNvPr id="4" name="Picture 4" descr="1-20">
            <a:extLst>
              <a:ext uri="{FF2B5EF4-FFF2-40B4-BE49-F238E27FC236}">
                <a16:creationId xmlns:a16="http://schemas.microsoft.com/office/drawing/2014/main" id="{7D8EC9FD-B175-2546-8540-F4C28C5135B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146" y="940158"/>
            <a:ext cx="6111900" cy="56365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EBC4BF4C-7B2C-9747-9E80-A285260C6A35}"/>
              </a:ext>
            </a:extLst>
          </p:cNvPr>
          <p:cNvSpPr/>
          <p:nvPr/>
        </p:nvSpPr>
        <p:spPr>
          <a:xfrm>
            <a:off x="1118954" y="3850440"/>
            <a:ext cx="6697014" cy="695459"/>
          </a:xfrm>
          <a:prstGeom prst="rect">
            <a:avLst/>
          </a:prstGeom>
          <a:solidFill>
            <a:schemeClr val="accent2">
              <a:alpha val="45882"/>
            </a:schemeClr>
          </a:soli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231249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Propagação indefinida </a:t>
            </a:r>
            <a:r>
              <a:rPr lang="pt-BR"/>
              <a:t>de quadros</a:t>
            </a:r>
            <a:endParaRPr lang="pt-BR" dirty="0"/>
          </a:p>
        </p:txBody>
      </p:sp>
      <p:pic>
        <p:nvPicPr>
          <p:cNvPr id="3" name="Picture 4" descr="4-4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62038" y="2821977"/>
            <a:ext cx="7112000" cy="3748088"/>
          </a:xfrm>
          <a:prstGeom prst="rect">
            <a:avLst/>
          </a:prstGeom>
          <a:noFill/>
        </p:spPr>
      </p:pic>
      <p:sp>
        <p:nvSpPr>
          <p:cNvPr id="4" name="TextBox 3"/>
          <p:cNvSpPr txBox="1"/>
          <p:nvPr/>
        </p:nvSpPr>
        <p:spPr>
          <a:xfrm>
            <a:off x="222718" y="1912502"/>
            <a:ext cx="81224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/>
              <a:t>Pergunta</a:t>
            </a:r>
            <a:r>
              <a:rPr lang="en-US" sz="2000" b="1" dirty="0"/>
              <a:t>: </a:t>
            </a:r>
            <a:r>
              <a:rPr lang="en-US" sz="2000" b="1" dirty="0" err="1"/>
              <a:t>Problema</a:t>
            </a:r>
            <a:r>
              <a:rPr lang="en-US" sz="2000" b="1" dirty="0"/>
              <a:t> da </a:t>
            </a:r>
            <a:r>
              <a:rPr lang="en-US" sz="2000" b="1" dirty="0" err="1"/>
              <a:t>propagação</a:t>
            </a:r>
            <a:r>
              <a:rPr lang="en-US" sz="2000" b="1" dirty="0"/>
              <a:t> </a:t>
            </a:r>
            <a:r>
              <a:rPr lang="en-US" sz="2000" b="1" dirty="0" err="1"/>
              <a:t>indefinida</a:t>
            </a:r>
            <a:r>
              <a:rPr lang="en-US" sz="2000" b="1" dirty="0"/>
              <a:t> de </a:t>
            </a:r>
            <a:r>
              <a:rPr lang="en-US" sz="2000" b="1" dirty="0" err="1"/>
              <a:t>quadros</a:t>
            </a:r>
            <a:r>
              <a:rPr lang="en-US" sz="2000" b="1" dirty="0"/>
              <a:t>. Como </a:t>
            </a:r>
          </a:p>
          <a:p>
            <a:r>
              <a:rPr lang="en-US" sz="2000" b="1" dirty="0" err="1"/>
              <a:t>Podemos</a:t>
            </a:r>
            <a:r>
              <a:rPr lang="en-US" sz="2000" b="1" dirty="0"/>
              <a:t> resolve-lo?</a:t>
            </a:r>
          </a:p>
        </p:txBody>
      </p:sp>
    </p:spTree>
    <p:extLst>
      <p:ext uri="{BB962C8B-B14F-4D97-AF65-F5344CB8AC3E}">
        <p14:creationId xmlns:p14="http://schemas.microsoft.com/office/powerpoint/2010/main" val="16647965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Árvore geradora mínima</a:t>
            </a:r>
          </a:p>
        </p:txBody>
      </p:sp>
      <p:pic>
        <p:nvPicPr>
          <p:cNvPr id="3" name="Picture 4" descr="4-4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1200" y="2083688"/>
            <a:ext cx="7721600" cy="361156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232145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Árvore geradora mínima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Algoritmo distribuído de definição da árvore geradora</a:t>
            </a:r>
          </a:p>
          <a:p>
            <a:r>
              <a:rPr lang="pt-BR" dirty="0"/>
              <a:t>Ponte com o menor identificador vira a raiz</a:t>
            </a:r>
          </a:p>
          <a:p>
            <a:r>
              <a:rPr lang="pt-BR" dirty="0"/>
              <a:t>Dois caminhos com a mesma distância até a raiz: preferência pelo caminho de menor identificador</a:t>
            </a:r>
          </a:p>
        </p:txBody>
      </p:sp>
    </p:spTree>
    <p:extLst>
      <p:ext uri="{BB962C8B-B14F-4D97-AF65-F5344CB8AC3E}">
        <p14:creationId xmlns:p14="http://schemas.microsoft.com/office/powerpoint/2010/main" val="34751896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VLANs</a:t>
            </a:r>
            <a:endParaRPr lang="pt-BR" dirty="0"/>
          </a:p>
        </p:txBody>
      </p:sp>
      <p:pic>
        <p:nvPicPr>
          <p:cNvPr id="3" name="Picture 4" descr="4-48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87450" y="2246792"/>
            <a:ext cx="7448550" cy="429101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6335099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err="1"/>
              <a:t>VLANs</a:t>
            </a:r>
            <a:endParaRPr lang="pt-BR" dirty="0"/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-168275" y="5286375"/>
            <a:ext cx="9144000" cy="1301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609600" marR="0" lvl="0" indent="-609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      (a)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Four physical LANs organized into two VLANs, gray and white, by two bridges.  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(b)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The same 15 machines organized into two VLANs by switches.</a:t>
            </a:r>
          </a:p>
        </p:txBody>
      </p:sp>
      <p:pic>
        <p:nvPicPr>
          <p:cNvPr id="4" name="Picture 4" descr="4-49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83884" y="1436939"/>
            <a:ext cx="7315200" cy="33909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6320426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VLANs</a:t>
            </a:r>
            <a:r>
              <a:rPr lang="pt-BR" dirty="0"/>
              <a:t> – táticas possíveis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pt-BR" dirty="0"/>
              <a:t>Identificação da VLAN para cada porta do switch</a:t>
            </a:r>
          </a:p>
          <a:p>
            <a:pPr marL="514350" indent="-514350">
              <a:buFont typeface="+mj-lt"/>
              <a:buAutoNum type="arabicPeriod"/>
            </a:pPr>
            <a:r>
              <a:rPr lang="pt-BR" dirty="0"/>
              <a:t>Identificação da VLAN para cada endereço MAC</a:t>
            </a:r>
          </a:p>
          <a:p>
            <a:pPr marL="514350" indent="-514350">
              <a:buFont typeface="+mj-lt"/>
              <a:buAutoNum type="arabicPeriod"/>
            </a:pPr>
            <a:r>
              <a:rPr lang="pt-BR" dirty="0"/>
              <a:t>Identificação da VLAN para cada endereço de rede</a:t>
            </a:r>
          </a:p>
          <a:p>
            <a:pPr marL="514350" indent="-514350">
              <a:buFont typeface="+mj-lt"/>
              <a:buAutoNum type="arabicPeriod"/>
            </a:pPr>
            <a:endParaRPr lang="pt-BR" dirty="0"/>
          </a:p>
          <a:p>
            <a:pPr marL="514350" indent="-514350"/>
            <a:r>
              <a:rPr lang="pt-BR" dirty="0"/>
              <a:t>Custo: manter uma tabela de </a:t>
            </a:r>
            <a:r>
              <a:rPr lang="pt-BR" dirty="0" err="1"/>
              <a:t>IPs</a:t>
            </a:r>
            <a:r>
              <a:rPr lang="pt-BR" dirty="0"/>
              <a:t>/</a:t>
            </a:r>
            <a:r>
              <a:rPr lang="pt-BR" dirty="0" err="1"/>
              <a:t>MACs</a:t>
            </a:r>
            <a:r>
              <a:rPr lang="pt-BR" dirty="0"/>
              <a:t> de cada computador.</a:t>
            </a:r>
          </a:p>
        </p:txBody>
      </p:sp>
    </p:spTree>
    <p:extLst>
      <p:ext uri="{BB962C8B-B14F-4D97-AF65-F5344CB8AC3E}">
        <p14:creationId xmlns:p14="http://schemas.microsoft.com/office/powerpoint/2010/main" val="26074009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VLAN: IEEE 802.1Q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Identificar a VLAN no quadro</a:t>
            </a:r>
          </a:p>
          <a:p>
            <a:r>
              <a:rPr lang="pt-BR" dirty="0"/>
              <a:t>Suporte a estações não conformes: switches adicionam/retiram identificador</a:t>
            </a:r>
          </a:p>
          <a:p>
            <a:r>
              <a:rPr lang="pt-BR" dirty="0"/>
              <a:t>Estações conformes já marcam a VLAN no momento do envio</a:t>
            </a:r>
          </a:p>
        </p:txBody>
      </p:sp>
    </p:spTree>
    <p:extLst>
      <p:ext uri="{BB962C8B-B14F-4D97-AF65-F5344CB8AC3E}">
        <p14:creationId xmlns:p14="http://schemas.microsoft.com/office/powerpoint/2010/main" val="30589149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VLAN: IEEE 802.1Q</a:t>
            </a:r>
            <a:endParaRPr lang="pt-BR" dirty="0"/>
          </a:p>
        </p:txBody>
      </p:sp>
      <p:pic>
        <p:nvPicPr>
          <p:cNvPr id="3" name="Picture 4" descr="4-5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6862" y="2214525"/>
            <a:ext cx="7723187" cy="24860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5097897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Os equipamentos de uma rede...</a:t>
            </a:r>
          </a:p>
        </p:txBody>
      </p:sp>
      <p:pic>
        <p:nvPicPr>
          <p:cNvPr id="3" name="Picture 4" descr="4-4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81025" y="2640727"/>
            <a:ext cx="8053388" cy="275431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438427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Implementação</a:t>
            </a:r>
            <a:r>
              <a:rPr lang="en-US" dirty="0"/>
              <a:t> de </a:t>
            </a:r>
            <a:r>
              <a:rPr lang="en-US" dirty="0" err="1"/>
              <a:t>comutadores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3990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Mapa da Internet americana, 2006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1900" y="1396217"/>
            <a:ext cx="6737350" cy="5411016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621324" y="1454150"/>
            <a:ext cx="8127023" cy="9144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buFont typeface="ZapfDingbats" pitchFamily="82" charset="2"/>
              <a:buNone/>
            </a:pPr>
            <a:r>
              <a:rPr lang="en-US" sz="1900" dirty="0" err="1">
                <a:latin typeface="Trebuchet MS" charset="0"/>
              </a:rPr>
              <a:t>Duas</a:t>
            </a:r>
            <a:r>
              <a:rPr lang="en-US" sz="1900" dirty="0">
                <a:latin typeface="Trebuchet MS" charset="0"/>
              </a:rPr>
              <a:t> </a:t>
            </a:r>
            <a:r>
              <a:rPr lang="en-US" sz="1900" dirty="0" err="1">
                <a:latin typeface="Trebuchet MS" charset="0"/>
              </a:rPr>
              <a:t>funções-chave</a:t>
            </a:r>
            <a:r>
              <a:rPr lang="en-US" sz="1900" dirty="0">
                <a:latin typeface="Trebuchet MS" charset="0"/>
              </a:rPr>
              <a:t> do </a:t>
            </a:r>
            <a:r>
              <a:rPr lang="en-US" sz="1900" dirty="0" err="1">
                <a:latin typeface="Trebuchet MS" charset="0"/>
              </a:rPr>
              <a:t>comutador</a:t>
            </a:r>
            <a:r>
              <a:rPr lang="en-US" sz="1900" dirty="0">
                <a:latin typeface="Trebuchet MS" charset="0"/>
              </a:rPr>
              <a:t>: </a:t>
            </a:r>
          </a:p>
          <a:p>
            <a:pPr>
              <a:buClr>
                <a:schemeClr val="tx1"/>
              </a:buClr>
              <a:buFontTx/>
              <a:buNone/>
            </a:pPr>
            <a:r>
              <a:rPr lang="en-US" sz="1900" dirty="0">
                <a:latin typeface="Trebuchet MS" charset="0"/>
                <a:sym typeface="Symbol" charset="2"/>
              </a:rPr>
              <a:t> </a:t>
            </a:r>
            <a:r>
              <a:rPr lang="en-US" sz="1900" dirty="0" err="1">
                <a:latin typeface="Trebuchet MS" charset="0"/>
              </a:rPr>
              <a:t>Executar</a:t>
            </a:r>
            <a:r>
              <a:rPr lang="en-US" sz="1900" dirty="0">
                <a:latin typeface="Trebuchet MS" charset="0"/>
              </a:rPr>
              <a:t> </a:t>
            </a:r>
            <a:r>
              <a:rPr lang="en-US" sz="1900" dirty="0" err="1">
                <a:latin typeface="Trebuchet MS" charset="0"/>
              </a:rPr>
              <a:t>algoritmos</a:t>
            </a:r>
            <a:r>
              <a:rPr lang="en-US" sz="1900" dirty="0">
                <a:latin typeface="Trebuchet MS" charset="0"/>
              </a:rPr>
              <a:t>/</a:t>
            </a:r>
            <a:r>
              <a:rPr lang="en-US" sz="1900" dirty="0" err="1">
                <a:latin typeface="Trebuchet MS" charset="0"/>
              </a:rPr>
              <a:t>protocolos</a:t>
            </a:r>
            <a:r>
              <a:rPr lang="en-US" sz="1900" dirty="0">
                <a:latin typeface="Trebuchet MS" charset="0"/>
              </a:rPr>
              <a:t> (RIP, OSPF, BGP, spanning tree)</a:t>
            </a:r>
          </a:p>
          <a:p>
            <a:pPr>
              <a:buClr>
                <a:schemeClr val="tx1"/>
              </a:buClr>
              <a:buFontTx/>
              <a:buNone/>
            </a:pPr>
            <a:r>
              <a:rPr lang="en-US" sz="1900" dirty="0" err="1">
                <a:latin typeface="Trebuchet MS" charset="0"/>
                <a:sym typeface="Symbol" charset="2"/>
              </a:rPr>
              <a:t></a:t>
            </a:r>
            <a:r>
              <a:rPr lang="en-US" sz="1900" dirty="0">
                <a:latin typeface="Trebuchet MS" charset="0"/>
                <a:sym typeface="Symbol" charset="2"/>
              </a:rPr>
              <a:t> </a:t>
            </a:r>
            <a:r>
              <a:rPr lang="en-US" sz="1900" b="1" dirty="0" err="1">
                <a:latin typeface="Trebuchet MS" charset="0"/>
              </a:rPr>
              <a:t>Comutar</a:t>
            </a:r>
            <a:r>
              <a:rPr lang="en-US" sz="1900" i="1" dirty="0">
                <a:latin typeface="Trebuchet MS" charset="0"/>
              </a:rPr>
              <a:t> </a:t>
            </a:r>
            <a:r>
              <a:rPr lang="en-US" sz="1900" dirty="0" err="1">
                <a:latin typeface="Trebuchet MS" charset="0"/>
              </a:rPr>
              <a:t>os</a:t>
            </a:r>
            <a:r>
              <a:rPr lang="en-US" sz="1900" dirty="0">
                <a:latin typeface="Trebuchet MS" charset="0"/>
              </a:rPr>
              <a:t> </a:t>
            </a:r>
            <a:r>
              <a:rPr lang="en-US" sz="1900" dirty="0" err="1">
                <a:latin typeface="Trebuchet MS" charset="0"/>
              </a:rPr>
              <a:t>datagramas</a:t>
            </a:r>
            <a:r>
              <a:rPr lang="en-US" sz="1900" dirty="0">
                <a:latin typeface="Trebuchet MS" charset="0"/>
              </a:rPr>
              <a:t> do link de </a:t>
            </a:r>
            <a:r>
              <a:rPr lang="en-US" sz="1900" dirty="0" err="1">
                <a:latin typeface="Trebuchet MS" charset="0"/>
              </a:rPr>
              <a:t>entrada</a:t>
            </a:r>
            <a:r>
              <a:rPr lang="en-US" sz="1900" dirty="0">
                <a:latin typeface="Trebuchet MS" charset="0"/>
              </a:rPr>
              <a:t> </a:t>
            </a:r>
            <a:r>
              <a:rPr lang="en-US" sz="1900" dirty="0" err="1">
                <a:latin typeface="Trebuchet MS" charset="0"/>
              </a:rPr>
              <a:t>para</a:t>
            </a:r>
            <a:r>
              <a:rPr lang="en-US" sz="1900" dirty="0">
                <a:latin typeface="Trebuchet MS" charset="0"/>
              </a:rPr>
              <a:t> </a:t>
            </a:r>
            <a:r>
              <a:rPr lang="en-US" sz="1900" dirty="0" err="1">
                <a:latin typeface="Trebuchet MS" charset="0"/>
              </a:rPr>
              <a:t>o</a:t>
            </a:r>
            <a:r>
              <a:rPr lang="en-US" sz="1900" dirty="0">
                <a:latin typeface="Trebuchet MS" charset="0"/>
              </a:rPr>
              <a:t> link de </a:t>
            </a:r>
            <a:r>
              <a:rPr lang="en-US" sz="1900" dirty="0" err="1">
                <a:latin typeface="Trebuchet MS" charset="0"/>
              </a:rPr>
              <a:t>saída</a:t>
            </a:r>
            <a:endParaRPr lang="en-US" sz="1900" dirty="0">
              <a:latin typeface="Trebuchet MS" charset="0"/>
            </a:endParaRPr>
          </a:p>
        </p:txBody>
      </p:sp>
      <p:sp>
        <p:nvSpPr>
          <p:cNvPr id="24580" name="Rectangle 7"/>
          <p:cNvSpPr>
            <a:spLocks noChangeArrowheads="1"/>
          </p:cNvSpPr>
          <p:nvPr/>
        </p:nvSpPr>
        <p:spPr bwMode="auto">
          <a:xfrm>
            <a:off x="347785" y="174625"/>
            <a:ext cx="8440615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838200" indent="-838200">
              <a:buFont typeface="Times" charset="0"/>
              <a:buNone/>
            </a:pPr>
            <a:r>
              <a:rPr lang="en-US" sz="3600" dirty="0" err="1">
                <a:solidFill>
                  <a:srgbClr val="000000"/>
                </a:solidFill>
                <a:latin typeface="Kabel Bk BT" pitchFamily="34" charset="0"/>
              </a:rPr>
              <a:t>Visão</a:t>
            </a:r>
            <a:r>
              <a:rPr lang="en-US" sz="3600" dirty="0">
                <a:solidFill>
                  <a:srgbClr val="000000"/>
                </a:solidFill>
                <a:latin typeface="Kabel Bk BT" pitchFamily="34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Kabel Bk BT" pitchFamily="34" charset="0"/>
              </a:rPr>
              <a:t>geral</a:t>
            </a:r>
            <a:r>
              <a:rPr lang="en-US" sz="3600" dirty="0">
                <a:solidFill>
                  <a:srgbClr val="000000"/>
                </a:solidFill>
                <a:latin typeface="Kabel Bk BT" pitchFamily="34" charset="0"/>
              </a:rPr>
              <a:t> da </a:t>
            </a:r>
            <a:r>
              <a:rPr lang="en-US" sz="3600" dirty="0" err="1">
                <a:solidFill>
                  <a:srgbClr val="000000"/>
                </a:solidFill>
                <a:latin typeface="Kabel Bk BT" pitchFamily="34" charset="0"/>
              </a:rPr>
              <a:t>arquitetura</a:t>
            </a:r>
            <a:r>
              <a:rPr lang="en-US" sz="3600" dirty="0">
                <a:solidFill>
                  <a:srgbClr val="000000"/>
                </a:solidFill>
                <a:latin typeface="Kabel Bk BT" pitchFamily="34" charset="0"/>
              </a:rPr>
              <a:t> de um </a:t>
            </a:r>
            <a:r>
              <a:rPr lang="en-US" sz="3600" dirty="0" err="1">
                <a:solidFill>
                  <a:srgbClr val="000000"/>
                </a:solidFill>
                <a:latin typeface="Kabel Bk BT" pitchFamily="34" charset="0"/>
              </a:rPr>
              <a:t>comutador</a:t>
            </a:r>
            <a:endParaRPr lang="en-US" sz="3600" dirty="0">
              <a:solidFill>
                <a:srgbClr val="000000"/>
              </a:solidFill>
              <a:latin typeface="Kabel Bk BT" pitchFamily="34" charset="0"/>
            </a:endParaRPr>
          </a:p>
        </p:txBody>
      </p:sp>
      <p:pic>
        <p:nvPicPr>
          <p:cNvPr id="24581" name="Picture 10" descr="f040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61951" y="2825751"/>
            <a:ext cx="8367346" cy="3668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095613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idx="1"/>
          </p:nvPr>
        </p:nvSpPr>
        <p:spPr bwMode="auto">
          <a:xfrm>
            <a:off x="3196004" y="3679826"/>
            <a:ext cx="5572857" cy="2924175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185738" indent="-185738">
              <a:spcBef>
                <a:spcPct val="0"/>
              </a:spcBef>
              <a:buFont typeface="ZapfDingbats" pitchFamily="82" charset="2"/>
              <a:buNone/>
            </a:pPr>
            <a:r>
              <a:rPr lang="en-US" sz="1900" b="1">
                <a:latin typeface="Trebuchet MS" charset="0"/>
              </a:rPr>
              <a:t>Comutação descentralizada</a:t>
            </a:r>
            <a:r>
              <a:rPr lang="en-US" sz="1900" i="1">
                <a:latin typeface="Trebuchet MS" charset="0"/>
              </a:rPr>
              <a:t>:</a:t>
            </a:r>
            <a:r>
              <a:rPr lang="en-US" sz="1900">
                <a:latin typeface="Trebuchet MS" charset="0"/>
              </a:rPr>
              <a:t> </a:t>
            </a:r>
          </a:p>
          <a:p>
            <a:pPr marL="185738" indent="-185738">
              <a:spcBef>
                <a:spcPct val="0"/>
              </a:spcBef>
              <a:spcAft>
                <a:spcPct val="30000"/>
              </a:spcAft>
              <a:buClr>
                <a:schemeClr val="tx1"/>
              </a:buClr>
              <a:buFontTx/>
              <a:buNone/>
            </a:pPr>
            <a:r>
              <a:rPr lang="en-US" sz="1900">
                <a:latin typeface="Trebuchet MS" charset="0"/>
                <a:sym typeface="Symbol" charset="2"/>
              </a:rPr>
              <a:t> D</a:t>
            </a:r>
            <a:r>
              <a:rPr lang="en-US" sz="1900">
                <a:latin typeface="Trebuchet MS" charset="0"/>
              </a:rPr>
              <a:t>ado o destino do datagrama, procura a porta de saída usando a tabela de comutação na memória da porta de entrada</a:t>
            </a:r>
          </a:p>
          <a:p>
            <a:pPr marL="185738" indent="-185738">
              <a:spcBef>
                <a:spcPct val="0"/>
              </a:spcBef>
              <a:spcAft>
                <a:spcPct val="30000"/>
              </a:spcAft>
              <a:buClr>
                <a:schemeClr val="tx1"/>
              </a:buClr>
              <a:buFontTx/>
              <a:buNone/>
            </a:pPr>
            <a:r>
              <a:rPr lang="en-US" sz="1900">
                <a:latin typeface="Trebuchet MS" charset="0"/>
                <a:sym typeface="Symbol" charset="2"/>
              </a:rPr>
              <a:t> O</a:t>
            </a:r>
            <a:r>
              <a:rPr lang="en-US" sz="1900">
                <a:latin typeface="Trebuchet MS" charset="0"/>
              </a:rPr>
              <a:t>bjetivo: completar o processamento da porta de entrada na ‘velocidade da linha’</a:t>
            </a:r>
          </a:p>
          <a:p>
            <a:pPr marL="185738" indent="-185738">
              <a:spcBef>
                <a:spcPct val="0"/>
              </a:spcBef>
              <a:buClr>
                <a:schemeClr val="tx1"/>
              </a:buClr>
              <a:buFontTx/>
              <a:buNone/>
            </a:pPr>
            <a:r>
              <a:rPr lang="en-US" sz="1900">
                <a:latin typeface="Trebuchet MS" charset="0"/>
                <a:sym typeface="Symbol" charset="2"/>
              </a:rPr>
              <a:t> F</a:t>
            </a:r>
            <a:r>
              <a:rPr lang="en-US" sz="1900">
                <a:latin typeface="Trebuchet MS" charset="0"/>
              </a:rPr>
              <a:t>ila: se os datagramas chegam mais rápido do que a taxa de comutação para o switch</a:t>
            </a:r>
          </a:p>
        </p:txBody>
      </p:sp>
      <p:sp>
        <p:nvSpPr>
          <p:cNvPr id="25602" name="Espaço Reservado para Número de Slide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r>
              <a:rPr lang="en-US"/>
              <a:t>4 - </a:t>
            </a:r>
            <a:fld id="{4FF33775-CDCB-F047-B8D8-CB87ABC09786}" type="slidenum">
              <a:rPr lang="en-US"/>
              <a:pPr/>
              <a:t>31</a:t>
            </a:fld>
            <a:endParaRPr lang="en-US"/>
          </a:p>
        </p:txBody>
      </p:sp>
      <p:pic>
        <p:nvPicPr>
          <p:cNvPr id="25603" name="Picture 14" descr="f0407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34208" y="1220788"/>
            <a:ext cx="7850066" cy="1839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605" name="Text Box 5"/>
          <p:cNvSpPr txBox="1">
            <a:spLocks noChangeArrowheads="1"/>
          </p:cNvSpPr>
          <p:nvPr/>
        </p:nvSpPr>
        <p:spPr bwMode="auto">
          <a:xfrm>
            <a:off x="379993" y="3068639"/>
            <a:ext cx="1996861" cy="677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r"/>
            <a:r>
              <a:rPr lang="en-US" sz="1900" dirty="0" err="1">
                <a:solidFill>
                  <a:schemeClr val="accent2"/>
                </a:solidFill>
                <a:latin typeface="Trebuchet MS" charset="0"/>
              </a:rPr>
              <a:t>Camada</a:t>
            </a:r>
            <a:r>
              <a:rPr lang="en-US" sz="1900" dirty="0">
                <a:solidFill>
                  <a:schemeClr val="accent2"/>
                </a:solidFill>
                <a:latin typeface="Trebuchet MS" charset="0"/>
              </a:rPr>
              <a:t> </a:t>
            </a:r>
            <a:r>
              <a:rPr lang="en-US" sz="1900" dirty="0" err="1">
                <a:solidFill>
                  <a:schemeClr val="accent2"/>
                </a:solidFill>
                <a:latin typeface="Trebuchet MS" charset="0"/>
              </a:rPr>
              <a:t>física</a:t>
            </a:r>
            <a:r>
              <a:rPr lang="en-US" sz="1900" dirty="0">
                <a:solidFill>
                  <a:schemeClr val="accent2"/>
                </a:solidFill>
                <a:latin typeface="Trebuchet MS" charset="0"/>
              </a:rPr>
              <a:t>:</a:t>
            </a:r>
            <a:endParaRPr lang="en-US" sz="1900" dirty="0">
              <a:latin typeface="Trebuchet MS" charset="0"/>
            </a:endParaRPr>
          </a:p>
          <a:p>
            <a:pPr algn="r"/>
            <a:r>
              <a:rPr lang="en-US" sz="1900" dirty="0" err="1">
                <a:latin typeface="Trebuchet MS" charset="0"/>
              </a:rPr>
              <a:t>recepção</a:t>
            </a:r>
            <a:r>
              <a:rPr lang="en-US" sz="1900" dirty="0">
                <a:latin typeface="Trebuchet MS" charset="0"/>
              </a:rPr>
              <a:t> de bits</a:t>
            </a:r>
          </a:p>
        </p:txBody>
      </p:sp>
      <p:sp>
        <p:nvSpPr>
          <p:cNvPr id="25606" name="Text Box 6"/>
          <p:cNvSpPr txBox="1">
            <a:spLocks noChangeArrowheads="1"/>
          </p:cNvSpPr>
          <p:nvPr/>
        </p:nvSpPr>
        <p:spPr bwMode="auto">
          <a:xfrm>
            <a:off x="43120" y="3797301"/>
            <a:ext cx="2348388" cy="9694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r"/>
            <a:r>
              <a:rPr lang="en-US" sz="1900">
                <a:solidFill>
                  <a:schemeClr val="accent2"/>
                </a:solidFill>
                <a:latin typeface="Trebuchet MS" charset="0"/>
              </a:rPr>
              <a:t>Camada de enlace:</a:t>
            </a:r>
          </a:p>
          <a:p>
            <a:pPr algn="r"/>
            <a:r>
              <a:rPr lang="en-US" sz="1900">
                <a:latin typeface="Trebuchet MS" charset="0"/>
              </a:rPr>
              <a:t>ex.: Ethernet</a:t>
            </a:r>
          </a:p>
          <a:p>
            <a:pPr algn="r"/>
            <a:endParaRPr lang="en-US" sz="1900">
              <a:latin typeface="Trebuchet MS" charset="0"/>
            </a:endParaRPr>
          </a:p>
        </p:txBody>
      </p:sp>
      <p:sp>
        <p:nvSpPr>
          <p:cNvPr id="25607" name="Freeform 7"/>
          <p:cNvSpPr>
            <a:spLocks/>
          </p:cNvSpPr>
          <p:nvPr/>
        </p:nvSpPr>
        <p:spPr bwMode="auto">
          <a:xfrm flipV="1">
            <a:off x="1963616" y="2662239"/>
            <a:ext cx="797169" cy="422275"/>
          </a:xfrm>
          <a:custGeom>
            <a:avLst/>
            <a:gdLst>
              <a:gd name="T0" fmla="*/ 0 w 769"/>
              <a:gd name="T1" fmla="*/ 0 h 517"/>
              <a:gd name="T2" fmla="*/ 2147483647 w 769"/>
              <a:gd name="T3" fmla="*/ 2147483647 h 517"/>
              <a:gd name="T4" fmla="*/ 2147483647 w 769"/>
              <a:gd name="T5" fmla="*/ 2147483647 h 517"/>
              <a:gd name="T6" fmla="*/ 2147483647 w 769"/>
              <a:gd name="T7" fmla="*/ 2147483647 h 517"/>
              <a:gd name="T8" fmla="*/ 0 60000 65536"/>
              <a:gd name="T9" fmla="*/ 0 60000 65536"/>
              <a:gd name="T10" fmla="*/ 0 60000 65536"/>
              <a:gd name="T11" fmla="*/ 0 60000 65536"/>
              <a:gd name="T12" fmla="*/ 0 w 769"/>
              <a:gd name="T13" fmla="*/ 0 h 517"/>
              <a:gd name="T14" fmla="*/ 769 w 769"/>
              <a:gd name="T15" fmla="*/ 517 h 51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69" h="517">
                <a:moveTo>
                  <a:pt x="0" y="0"/>
                </a:moveTo>
                <a:cubicBezTo>
                  <a:pt x="71" y="62"/>
                  <a:pt x="351" y="347"/>
                  <a:pt x="428" y="375"/>
                </a:cubicBezTo>
                <a:cubicBezTo>
                  <a:pt x="505" y="403"/>
                  <a:pt x="404" y="145"/>
                  <a:pt x="461" y="169"/>
                </a:cubicBezTo>
                <a:cubicBezTo>
                  <a:pt x="518" y="192"/>
                  <a:pt x="705" y="444"/>
                  <a:pt x="769" y="517"/>
                </a:cubicBezTo>
              </a:path>
            </a:pathLst>
          </a:custGeom>
          <a:noFill/>
          <a:ln w="25400">
            <a:solidFill>
              <a:srgbClr val="FF8103"/>
            </a:solidFill>
            <a:round/>
            <a:headEnd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5608" name="Freeform 8"/>
          <p:cNvSpPr>
            <a:spLocks/>
          </p:cNvSpPr>
          <p:nvPr/>
        </p:nvSpPr>
        <p:spPr bwMode="auto">
          <a:xfrm flipV="1">
            <a:off x="2338754" y="2674938"/>
            <a:ext cx="1408235" cy="1198562"/>
          </a:xfrm>
          <a:custGeom>
            <a:avLst/>
            <a:gdLst>
              <a:gd name="T0" fmla="*/ 0 w 769"/>
              <a:gd name="T1" fmla="*/ 0 h 517"/>
              <a:gd name="T2" fmla="*/ 2147483647 w 769"/>
              <a:gd name="T3" fmla="*/ 2147483647 h 517"/>
              <a:gd name="T4" fmla="*/ 2147483647 w 769"/>
              <a:gd name="T5" fmla="*/ 2147483647 h 517"/>
              <a:gd name="T6" fmla="*/ 2147483647 w 769"/>
              <a:gd name="T7" fmla="*/ 2147483647 h 517"/>
              <a:gd name="T8" fmla="*/ 0 60000 65536"/>
              <a:gd name="T9" fmla="*/ 0 60000 65536"/>
              <a:gd name="T10" fmla="*/ 0 60000 65536"/>
              <a:gd name="T11" fmla="*/ 0 60000 65536"/>
              <a:gd name="T12" fmla="*/ 0 w 769"/>
              <a:gd name="T13" fmla="*/ 0 h 517"/>
              <a:gd name="T14" fmla="*/ 769 w 769"/>
              <a:gd name="T15" fmla="*/ 517 h 51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69" h="517">
                <a:moveTo>
                  <a:pt x="0" y="0"/>
                </a:moveTo>
                <a:cubicBezTo>
                  <a:pt x="71" y="62"/>
                  <a:pt x="351" y="347"/>
                  <a:pt x="428" y="375"/>
                </a:cubicBezTo>
                <a:cubicBezTo>
                  <a:pt x="505" y="403"/>
                  <a:pt x="404" y="145"/>
                  <a:pt x="461" y="169"/>
                </a:cubicBezTo>
                <a:cubicBezTo>
                  <a:pt x="518" y="192"/>
                  <a:pt x="705" y="444"/>
                  <a:pt x="769" y="517"/>
                </a:cubicBezTo>
              </a:path>
            </a:pathLst>
          </a:custGeom>
          <a:noFill/>
          <a:ln w="25400">
            <a:solidFill>
              <a:srgbClr val="FF8103"/>
            </a:solidFill>
            <a:round/>
            <a:headEnd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5609" name="Freeform 9"/>
          <p:cNvSpPr>
            <a:spLocks/>
          </p:cNvSpPr>
          <p:nvPr/>
        </p:nvSpPr>
        <p:spPr bwMode="auto">
          <a:xfrm flipV="1">
            <a:off x="5222631" y="2873376"/>
            <a:ext cx="760535" cy="881063"/>
          </a:xfrm>
          <a:custGeom>
            <a:avLst/>
            <a:gdLst>
              <a:gd name="T0" fmla="*/ 0 w 769"/>
              <a:gd name="T1" fmla="*/ 0 h 517"/>
              <a:gd name="T2" fmla="*/ 2147483647 w 769"/>
              <a:gd name="T3" fmla="*/ 2147483647 h 517"/>
              <a:gd name="T4" fmla="*/ 2147483647 w 769"/>
              <a:gd name="T5" fmla="*/ 2147483647 h 517"/>
              <a:gd name="T6" fmla="*/ 2147483647 w 769"/>
              <a:gd name="T7" fmla="*/ 2147483647 h 517"/>
              <a:gd name="T8" fmla="*/ 0 60000 65536"/>
              <a:gd name="T9" fmla="*/ 0 60000 65536"/>
              <a:gd name="T10" fmla="*/ 0 60000 65536"/>
              <a:gd name="T11" fmla="*/ 0 60000 65536"/>
              <a:gd name="T12" fmla="*/ 0 w 769"/>
              <a:gd name="T13" fmla="*/ 0 h 517"/>
              <a:gd name="T14" fmla="*/ 769 w 769"/>
              <a:gd name="T15" fmla="*/ 517 h 51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69" h="517">
                <a:moveTo>
                  <a:pt x="0" y="0"/>
                </a:moveTo>
                <a:cubicBezTo>
                  <a:pt x="71" y="62"/>
                  <a:pt x="351" y="347"/>
                  <a:pt x="428" y="375"/>
                </a:cubicBezTo>
                <a:cubicBezTo>
                  <a:pt x="505" y="403"/>
                  <a:pt x="404" y="145"/>
                  <a:pt x="461" y="169"/>
                </a:cubicBezTo>
                <a:cubicBezTo>
                  <a:pt x="518" y="192"/>
                  <a:pt x="705" y="444"/>
                  <a:pt x="769" y="517"/>
                </a:cubicBezTo>
              </a:path>
            </a:pathLst>
          </a:custGeom>
          <a:noFill/>
          <a:ln w="25400">
            <a:solidFill>
              <a:srgbClr val="FF8103"/>
            </a:solidFill>
            <a:round/>
            <a:headEnd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5610" name="Rectangle 12"/>
          <p:cNvSpPr>
            <a:spLocks noChangeArrowheads="1"/>
          </p:cNvSpPr>
          <p:nvPr/>
        </p:nvSpPr>
        <p:spPr bwMode="auto">
          <a:xfrm>
            <a:off x="703385" y="174625"/>
            <a:ext cx="8440615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838200" indent="-838200">
              <a:buFont typeface="Times" charset="0"/>
              <a:buNone/>
            </a:pPr>
            <a:r>
              <a:rPr lang="en-US" sz="3600" dirty="0" err="1">
                <a:solidFill>
                  <a:srgbClr val="000000"/>
                </a:solidFill>
                <a:latin typeface="Kabel Bk BT" pitchFamily="34" charset="0"/>
              </a:rPr>
              <a:t>Funções</a:t>
            </a:r>
            <a:r>
              <a:rPr lang="en-US" sz="3600" dirty="0">
                <a:solidFill>
                  <a:srgbClr val="000000"/>
                </a:solidFill>
                <a:latin typeface="Kabel Bk BT" pitchFamily="34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Kabel Bk BT" pitchFamily="34" charset="0"/>
              </a:rPr>
              <a:t>da</a:t>
            </a:r>
            <a:r>
              <a:rPr lang="en-US" sz="3600" dirty="0">
                <a:solidFill>
                  <a:srgbClr val="000000"/>
                </a:solidFill>
                <a:latin typeface="Kabel Bk BT" pitchFamily="34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Kabel Bk BT" pitchFamily="34" charset="0"/>
              </a:rPr>
              <a:t>porta</a:t>
            </a:r>
            <a:r>
              <a:rPr lang="en-US" sz="3600" dirty="0">
                <a:solidFill>
                  <a:srgbClr val="000000"/>
                </a:solidFill>
                <a:latin typeface="Kabel Bk BT" pitchFamily="34" charset="0"/>
              </a:rPr>
              <a:t> de </a:t>
            </a:r>
            <a:r>
              <a:rPr lang="en-US" sz="3600" dirty="0" err="1">
                <a:solidFill>
                  <a:srgbClr val="000000"/>
                </a:solidFill>
                <a:latin typeface="Kabel Bk BT" pitchFamily="34" charset="0"/>
              </a:rPr>
              <a:t>entrada</a:t>
            </a:r>
            <a:endParaRPr lang="en-US" sz="3600" dirty="0">
              <a:solidFill>
                <a:srgbClr val="000000"/>
              </a:solidFill>
              <a:latin typeface="Kabel Bk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98628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Switch - diagrama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" y="1258888"/>
            <a:ext cx="8763000" cy="544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1221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Tipos de comutação em redes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 err="1"/>
              <a:t>Comutação</a:t>
            </a:r>
            <a:r>
              <a:rPr lang="en-US" dirty="0"/>
              <a:t>: mover </a:t>
            </a:r>
            <a:r>
              <a:rPr lang="en-US" dirty="0" err="1"/>
              <a:t>pacotes</a:t>
            </a:r>
            <a:r>
              <a:rPr lang="en-US" dirty="0"/>
              <a:t> </a:t>
            </a:r>
            <a:r>
              <a:rPr lang="en-US" dirty="0" err="1"/>
              <a:t>da</a:t>
            </a:r>
            <a:r>
              <a:rPr lang="en-US" dirty="0"/>
              <a:t> </a:t>
            </a:r>
            <a:r>
              <a:rPr lang="en-US" dirty="0" err="1"/>
              <a:t>entrada</a:t>
            </a:r>
            <a:r>
              <a:rPr lang="en-US" dirty="0"/>
              <a:t> do </a:t>
            </a:r>
            <a:r>
              <a:rPr lang="en-US" dirty="0" err="1"/>
              <a:t>roteador</a:t>
            </a:r>
            <a:r>
              <a:rPr lang="en-US" dirty="0"/>
              <a:t> </a:t>
            </a:r>
            <a:r>
              <a:rPr lang="en-US" dirty="0" err="1"/>
              <a:t>para</a:t>
            </a:r>
            <a:r>
              <a:rPr lang="en-US" dirty="0"/>
              <a:t> a </a:t>
            </a:r>
            <a:r>
              <a:rPr lang="en-US" dirty="0" err="1"/>
              <a:t>saída</a:t>
            </a:r>
            <a:r>
              <a:rPr lang="en-US" dirty="0"/>
              <a:t> </a:t>
            </a:r>
            <a:r>
              <a:rPr lang="en-US" dirty="0" err="1"/>
              <a:t>apropriada</a:t>
            </a:r>
            <a:r>
              <a:rPr lang="en-US" dirty="0"/>
              <a:t> do </a:t>
            </a:r>
            <a:r>
              <a:rPr lang="en-US" dirty="0" err="1"/>
              <a:t>roteador</a:t>
            </a:r>
            <a:endParaRPr lang="en-US" dirty="0"/>
          </a:p>
          <a:p>
            <a:r>
              <a:rPr lang="en-US" b="1" dirty="0"/>
              <a:t>Roteamento</a:t>
            </a:r>
            <a:r>
              <a:rPr lang="en-US" dirty="0"/>
              <a:t>: </a:t>
            </a:r>
            <a:r>
              <a:rPr lang="en-US" dirty="0" err="1"/>
              <a:t>determinar</a:t>
            </a:r>
            <a:r>
              <a:rPr lang="en-US" dirty="0"/>
              <a:t> a </a:t>
            </a:r>
            <a:r>
              <a:rPr lang="en-US" dirty="0" err="1"/>
              <a:t>rota</a:t>
            </a:r>
            <a:r>
              <a:rPr lang="en-US" dirty="0"/>
              <a:t> a ser </a:t>
            </a:r>
            <a:r>
              <a:rPr lang="en-US" dirty="0" err="1"/>
              <a:t>seguida</a:t>
            </a:r>
            <a:r>
              <a:rPr lang="en-US" dirty="0"/>
              <a:t> </a:t>
            </a:r>
            <a:r>
              <a:rPr lang="en-US" dirty="0" err="1"/>
              <a:t>pelos</a:t>
            </a:r>
            <a:r>
              <a:rPr lang="en-US" dirty="0"/>
              <a:t> </a:t>
            </a:r>
            <a:r>
              <a:rPr lang="en-US" dirty="0" err="1"/>
              <a:t>pacotes</a:t>
            </a:r>
            <a:r>
              <a:rPr lang="en-US" dirty="0"/>
              <a:t> </a:t>
            </a:r>
            <a:r>
              <a:rPr lang="en-US" dirty="0" err="1"/>
              <a:t>desde</a:t>
            </a:r>
            <a:r>
              <a:rPr lang="en-US" dirty="0"/>
              <a:t> a </a:t>
            </a:r>
            <a:r>
              <a:rPr lang="en-US" dirty="0" err="1"/>
              <a:t>origem</a:t>
            </a:r>
            <a:r>
              <a:rPr lang="en-US" dirty="0"/>
              <a:t> </a:t>
            </a:r>
            <a:r>
              <a:rPr lang="en-US" dirty="0" err="1"/>
              <a:t>até</a:t>
            </a:r>
            <a:r>
              <a:rPr lang="en-US" dirty="0"/>
              <a:t> </a:t>
            </a:r>
            <a:r>
              <a:rPr lang="en-US" dirty="0" err="1"/>
              <a:t>o</a:t>
            </a:r>
            <a:r>
              <a:rPr lang="en-US" dirty="0"/>
              <a:t> </a:t>
            </a:r>
            <a:r>
              <a:rPr lang="en-US" dirty="0" err="1"/>
              <a:t>destino</a:t>
            </a:r>
            <a:r>
              <a:rPr lang="en-US" dirty="0"/>
              <a:t> </a:t>
            </a:r>
            <a:r>
              <a:rPr lang="en-US" dirty="0" err="1">
                <a:sym typeface="Wingdings" charset="2"/>
              </a:rPr>
              <a:t></a:t>
            </a:r>
            <a:r>
              <a:rPr lang="en-US" dirty="0">
                <a:sym typeface="Symbol" charset="2"/>
              </a:rPr>
              <a:t> </a:t>
            </a:r>
            <a:r>
              <a:rPr lang="en-US" dirty="0" err="1"/>
              <a:t>Algoritmos</a:t>
            </a:r>
            <a:r>
              <a:rPr lang="en-US" dirty="0"/>
              <a:t> de Roteamento</a:t>
            </a:r>
            <a:endParaRPr lang="en-US" sz="2200" dirty="0">
              <a:latin typeface="Trebuchet MS" charset="0"/>
              <a:sym typeface="Symbol" charset="2"/>
            </a:endParaRPr>
          </a:p>
          <a:p>
            <a:r>
              <a:rPr lang="en-US" sz="2200" b="1" dirty="0" err="1">
                <a:latin typeface="Trebuchet MS" charset="0"/>
                <a:sym typeface="Symbol" charset="2"/>
              </a:rPr>
              <a:t>Estabelecimento</a:t>
            </a:r>
            <a:r>
              <a:rPr lang="en-US" sz="2200" b="1" dirty="0">
                <a:latin typeface="Trebuchet MS" charset="0"/>
                <a:sym typeface="Symbol" charset="2"/>
              </a:rPr>
              <a:t> de </a:t>
            </a:r>
            <a:r>
              <a:rPr lang="en-US" sz="2200" b="1" dirty="0" err="1">
                <a:latin typeface="Trebuchet MS" charset="0"/>
                <a:sym typeface="Symbol" charset="2"/>
              </a:rPr>
              <a:t>conexão</a:t>
            </a:r>
            <a:r>
              <a:rPr lang="en-US" sz="2200" b="1" dirty="0">
                <a:latin typeface="Trebuchet MS" charset="0"/>
                <a:sym typeface="Symbol" charset="2"/>
              </a:rPr>
              <a:t>:</a:t>
            </a:r>
          </a:p>
          <a:p>
            <a:pPr marL="914400" lvl="1" indent="-457200">
              <a:buClr>
                <a:schemeClr val="tx1"/>
              </a:buClr>
              <a:buSzTx/>
              <a:buFont typeface="Symbol" charset="2"/>
              <a:buNone/>
            </a:pPr>
            <a:r>
              <a:rPr lang="en-US" sz="2000" dirty="0" err="1">
                <a:latin typeface="Trebuchet MS" charset="0"/>
                <a:sym typeface="Symbol" charset="2"/>
              </a:rPr>
              <a:t></a:t>
            </a:r>
            <a:r>
              <a:rPr lang="en-US" sz="2000" dirty="0">
                <a:latin typeface="Trebuchet MS" charset="0"/>
                <a:sym typeface="Symbol" charset="2"/>
              </a:rPr>
              <a:t> </a:t>
            </a:r>
            <a:r>
              <a:rPr lang="en-US" sz="2000" dirty="0">
                <a:latin typeface="Trebuchet MS" charset="0"/>
              </a:rPr>
              <a:t>3</a:t>
            </a:r>
            <a:r>
              <a:rPr lang="en-US" sz="2000" u="sng" baseline="30000" dirty="0">
                <a:latin typeface="Trebuchet MS" charset="0"/>
              </a:rPr>
              <a:t>a</a:t>
            </a:r>
            <a:r>
              <a:rPr lang="en-US" sz="2000" dirty="0">
                <a:latin typeface="Trebuchet MS" charset="0"/>
              </a:rPr>
              <a:t> </a:t>
            </a:r>
            <a:r>
              <a:rPr lang="en-US" sz="2000" dirty="0" err="1">
                <a:latin typeface="Trebuchet MS" charset="0"/>
              </a:rPr>
              <a:t>função</a:t>
            </a:r>
            <a:r>
              <a:rPr lang="en-US" sz="2000" dirty="0">
                <a:latin typeface="Trebuchet MS" charset="0"/>
              </a:rPr>
              <a:t> </a:t>
            </a:r>
            <a:r>
              <a:rPr lang="en-US" sz="2000" dirty="0" err="1">
                <a:latin typeface="Trebuchet MS" charset="0"/>
              </a:rPr>
              <a:t>importante</a:t>
            </a:r>
            <a:r>
              <a:rPr lang="en-US" sz="2000" dirty="0">
                <a:latin typeface="Trebuchet MS" charset="0"/>
              </a:rPr>
              <a:t> </a:t>
            </a:r>
            <a:r>
              <a:rPr lang="en-US" sz="2000" dirty="0" err="1">
                <a:latin typeface="Trebuchet MS" charset="0"/>
              </a:rPr>
              <a:t>em</a:t>
            </a:r>
            <a:r>
              <a:rPr lang="en-US" sz="2000" dirty="0">
                <a:latin typeface="Trebuchet MS" charset="0"/>
              </a:rPr>
              <a:t> </a:t>
            </a:r>
            <a:r>
              <a:rPr lang="en-US" sz="2000" i="1" dirty="0" err="1">
                <a:latin typeface="Trebuchet MS" charset="0"/>
              </a:rPr>
              <a:t>algumas</a:t>
            </a:r>
            <a:r>
              <a:rPr lang="en-US" sz="2000" i="1" dirty="0">
                <a:latin typeface="Trebuchet MS" charset="0"/>
              </a:rPr>
              <a:t> </a:t>
            </a:r>
            <a:r>
              <a:rPr lang="en-US" sz="2000" dirty="0" err="1">
                <a:solidFill>
                  <a:srgbClr val="FF0000"/>
                </a:solidFill>
                <a:latin typeface="Trebuchet MS" charset="0"/>
              </a:rPr>
              <a:t>arquiteturas</a:t>
            </a:r>
            <a:r>
              <a:rPr lang="en-US" sz="2000" dirty="0">
                <a:solidFill>
                  <a:srgbClr val="FF0000"/>
                </a:solidFill>
                <a:latin typeface="Trebuchet MS" charset="0"/>
              </a:rPr>
              <a:t> de </a:t>
            </a:r>
            <a:r>
              <a:rPr lang="en-US" sz="2000" dirty="0" err="1">
                <a:solidFill>
                  <a:srgbClr val="FF0000"/>
                </a:solidFill>
                <a:latin typeface="Trebuchet MS" charset="0"/>
              </a:rPr>
              <a:t>rede</a:t>
            </a:r>
            <a:r>
              <a:rPr lang="en-US" sz="2000" dirty="0">
                <a:latin typeface="Trebuchet MS" charset="0"/>
              </a:rPr>
              <a:t>:</a:t>
            </a:r>
            <a:r>
              <a:rPr lang="en-US" sz="2000" dirty="0">
                <a:latin typeface="Trebuchet MS" charset="0"/>
                <a:sym typeface="Symbol" charset="2"/>
              </a:rPr>
              <a:t> </a:t>
            </a:r>
            <a:r>
              <a:rPr lang="en-US" sz="2000" dirty="0">
                <a:latin typeface="Trebuchet MS" charset="0"/>
              </a:rPr>
              <a:t>ATM, frame relay, X.25</a:t>
            </a:r>
          </a:p>
          <a:p>
            <a:pPr marL="914400" lvl="1" indent="-457200">
              <a:buClr>
                <a:schemeClr val="tx1"/>
              </a:buClr>
              <a:buSzTx/>
              <a:buFont typeface="Symbol" charset="2"/>
              <a:buChar char="·"/>
            </a:pPr>
            <a:r>
              <a:rPr lang="en-US" sz="2000" dirty="0" err="1">
                <a:latin typeface="Trebuchet MS" charset="0"/>
                <a:sym typeface="Symbol" charset="2"/>
              </a:rPr>
              <a:t>Nestas</a:t>
            </a:r>
            <a:r>
              <a:rPr lang="en-US" sz="2000" dirty="0">
                <a:latin typeface="Trebuchet MS" charset="0"/>
                <a:sym typeface="Symbol" charset="2"/>
              </a:rPr>
              <a:t> </a:t>
            </a:r>
            <a:r>
              <a:rPr lang="en-US" sz="2000" dirty="0" err="1">
                <a:latin typeface="Trebuchet MS" charset="0"/>
                <a:sym typeface="Symbol" charset="2"/>
              </a:rPr>
              <a:t>arquiteturas</a:t>
            </a:r>
            <a:r>
              <a:rPr lang="en-US" sz="2000" dirty="0">
                <a:latin typeface="Trebuchet MS" charset="0"/>
                <a:sym typeface="Symbol" charset="2"/>
              </a:rPr>
              <a:t>, a</a:t>
            </a:r>
            <a:r>
              <a:rPr lang="en-US" sz="2000" dirty="0">
                <a:latin typeface="Trebuchet MS" charset="0"/>
              </a:rPr>
              <a:t>ntes do </a:t>
            </a:r>
            <a:r>
              <a:rPr lang="en-US" sz="2000" dirty="0" err="1">
                <a:latin typeface="Trebuchet MS" charset="0"/>
              </a:rPr>
              <a:t>fluxo</a:t>
            </a:r>
            <a:r>
              <a:rPr lang="en-US" sz="2000" dirty="0">
                <a:latin typeface="Trebuchet MS" charset="0"/>
              </a:rPr>
              <a:t> de </a:t>
            </a:r>
            <a:r>
              <a:rPr lang="en-US" sz="2000" dirty="0" err="1">
                <a:latin typeface="Trebuchet MS" charset="0"/>
              </a:rPr>
              <a:t>datagramas</a:t>
            </a:r>
            <a:r>
              <a:rPr lang="en-US" sz="2000" dirty="0">
                <a:latin typeface="Trebuchet MS" charset="0"/>
              </a:rPr>
              <a:t>, </a:t>
            </a:r>
            <a:r>
              <a:rPr lang="en-US" sz="2000" dirty="0" err="1">
                <a:latin typeface="Trebuchet MS" charset="0"/>
              </a:rPr>
              <a:t>dois</a:t>
            </a:r>
            <a:r>
              <a:rPr lang="en-US" sz="2000" dirty="0">
                <a:latin typeface="Trebuchet MS" charset="0"/>
              </a:rPr>
              <a:t> </a:t>
            </a:r>
            <a:r>
              <a:rPr lang="en-US" sz="2000" dirty="0" err="1">
                <a:latin typeface="Trebuchet MS" charset="0"/>
              </a:rPr>
              <a:t>hospedeiros</a:t>
            </a:r>
            <a:r>
              <a:rPr lang="en-US" sz="2000" dirty="0">
                <a:latin typeface="Trebuchet MS" charset="0"/>
              </a:rPr>
              <a:t> </a:t>
            </a:r>
            <a:r>
              <a:rPr lang="en-US" sz="2000" dirty="0" err="1">
                <a:latin typeface="Trebuchet MS" charset="0"/>
              </a:rPr>
              <a:t>e</a:t>
            </a:r>
            <a:r>
              <a:rPr lang="en-US" sz="2000" dirty="0">
                <a:latin typeface="Trebuchet MS" charset="0"/>
              </a:rPr>
              <a:t> </a:t>
            </a:r>
            <a:r>
              <a:rPr lang="en-US" sz="2000" dirty="0" err="1">
                <a:latin typeface="Trebuchet MS" charset="0"/>
              </a:rPr>
              <a:t>os</a:t>
            </a:r>
            <a:r>
              <a:rPr lang="en-US" sz="2000" dirty="0">
                <a:latin typeface="Trebuchet MS" charset="0"/>
              </a:rPr>
              <a:t> </a:t>
            </a:r>
            <a:r>
              <a:rPr lang="en-US" sz="2000" dirty="0" err="1">
                <a:latin typeface="Trebuchet MS" charset="0"/>
              </a:rPr>
              <a:t>devidos</a:t>
            </a:r>
            <a:r>
              <a:rPr lang="en-US" sz="2000" dirty="0">
                <a:latin typeface="Trebuchet MS" charset="0"/>
              </a:rPr>
              <a:t> </a:t>
            </a:r>
            <a:r>
              <a:rPr lang="en-US" sz="2000" dirty="0" err="1">
                <a:latin typeface="Trebuchet MS" charset="0"/>
              </a:rPr>
              <a:t>roteadores</a:t>
            </a:r>
            <a:r>
              <a:rPr lang="en-US" sz="2000" dirty="0">
                <a:latin typeface="Trebuchet MS" charset="0"/>
              </a:rPr>
              <a:t> </a:t>
            </a:r>
            <a:r>
              <a:rPr lang="en-US" sz="2000" dirty="0" err="1">
                <a:latin typeface="Trebuchet MS" charset="0"/>
              </a:rPr>
              <a:t>estabelecem</a:t>
            </a:r>
            <a:r>
              <a:rPr lang="en-US" sz="2000" dirty="0">
                <a:latin typeface="Trebuchet MS" charset="0"/>
              </a:rPr>
              <a:t> </a:t>
            </a:r>
            <a:r>
              <a:rPr lang="en-US" sz="2000" dirty="0" err="1">
                <a:latin typeface="Trebuchet MS" charset="0"/>
              </a:rPr>
              <a:t>uma</a:t>
            </a:r>
            <a:r>
              <a:rPr lang="en-US" sz="2000" dirty="0">
                <a:latin typeface="Trebuchet MS" charset="0"/>
              </a:rPr>
              <a:t> </a:t>
            </a:r>
            <a:r>
              <a:rPr lang="en-US" sz="2000" dirty="0" err="1">
                <a:latin typeface="Trebuchet MS" charset="0"/>
              </a:rPr>
              <a:t>conexão</a:t>
            </a:r>
            <a:r>
              <a:rPr lang="en-US" sz="2000" dirty="0">
                <a:latin typeface="Trebuchet MS" charset="0"/>
              </a:rPr>
              <a:t> virtual (Handshaking).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2292" name="Rectangle 5"/>
          <p:cNvSpPr>
            <a:spLocks noChangeArrowheads="1"/>
          </p:cNvSpPr>
          <p:nvPr/>
        </p:nvSpPr>
        <p:spPr bwMode="auto">
          <a:xfrm>
            <a:off x="703385" y="174625"/>
            <a:ext cx="8440615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838200" indent="-838200">
              <a:buFont typeface="Times" charset="0"/>
              <a:buNone/>
            </a:pPr>
            <a:endParaRPr lang="en-US" sz="3600" dirty="0">
              <a:solidFill>
                <a:schemeClr val="accent2"/>
              </a:solidFill>
              <a:latin typeface="Kabel Bk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77403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Switch - funcionamento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Um switch </a:t>
            </a:r>
            <a:r>
              <a:rPr lang="en-US" dirty="0" err="1"/>
              <a:t>possui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b="1" dirty="0" err="1"/>
              <a:t>tabela</a:t>
            </a:r>
            <a:r>
              <a:rPr lang="en-US" b="1" dirty="0"/>
              <a:t> de </a:t>
            </a:r>
            <a:r>
              <a:rPr lang="en-US" b="1" dirty="0" err="1"/>
              <a:t>comutação</a:t>
            </a:r>
            <a:endParaRPr lang="en-US" b="1" dirty="0"/>
          </a:p>
          <a:p>
            <a:r>
              <a:rPr lang="en-US" dirty="0" err="1"/>
              <a:t>Entrada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tabela</a:t>
            </a:r>
            <a:r>
              <a:rPr lang="en-US" dirty="0"/>
              <a:t> de </a:t>
            </a:r>
            <a:r>
              <a:rPr lang="en-US" dirty="0" err="1"/>
              <a:t>comutação</a:t>
            </a:r>
            <a:r>
              <a:rPr lang="en-US" dirty="0"/>
              <a:t>: </a:t>
            </a:r>
          </a:p>
          <a:p>
            <a:pPr lvl="1"/>
            <a:r>
              <a:rPr lang="en-US" dirty="0"/>
              <a:t>(</a:t>
            </a:r>
            <a:r>
              <a:rPr lang="en-US" dirty="0" err="1"/>
              <a:t>endereço</a:t>
            </a:r>
            <a:r>
              <a:rPr lang="en-US" dirty="0"/>
              <a:t> MAC, interface, </a:t>
            </a:r>
            <a:r>
              <a:rPr lang="en-US" dirty="0" err="1"/>
              <a:t>marca</a:t>
            </a:r>
            <a:r>
              <a:rPr lang="en-US" dirty="0"/>
              <a:t> de tempo)</a:t>
            </a:r>
          </a:p>
          <a:p>
            <a:pPr lvl="1"/>
            <a:r>
              <a:rPr lang="en-US" dirty="0" err="1"/>
              <a:t>Entradas</a:t>
            </a:r>
            <a:r>
              <a:rPr lang="en-US" dirty="0"/>
              <a:t> </a:t>
            </a:r>
            <a:r>
              <a:rPr lang="en-US" dirty="0" err="1"/>
              <a:t>expiradas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tabela</a:t>
            </a:r>
            <a:r>
              <a:rPr lang="en-US" dirty="0"/>
              <a:t> </a:t>
            </a:r>
            <a:r>
              <a:rPr lang="en-US" dirty="0" err="1"/>
              <a:t>são</a:t>
            </a:r>
            <a:r>
              <a:rPr lang="en-US" dirty="0"/>
              <a:t> </a:t>
            </a:r>
            <a:r>
              <a:rPr lang="en-US" dirty="0" err="1"/>
              <a:t>descartadas</a:t>
            </a:r>
            <a:r>
              <a:rPr lang="en-US" dirty="0"/>
              <a:t> (TTL </a:t>
            </a:r>
            <a:r>
              <a:rPr lang="en-US" dirty="0" err="1"/>
              <a:t>pode</a:t>
            </a:r>
            <a:r>
              <a:rPr lang="en-US" dirty="0"/>
              <a:t> ser 60 min) </a:t>
            </a:r>
          </a:p>
          <a:p>
            <a:r>
              <a:rPr lang="en-US" dirty="0"/>
              <a:t>Switch </a:t>
            </a:r>
            <a:r>
              <a:rPr lang="en-US" b="1" dirty="0" err="1"/>
              <a:t>aprende</a:t>
            </a:r>
            <a:r>
              <a:rPr lang="en-US" b="1" dirty="0"/>
              <a:t> </a:t>
            </a:r>
            <a:r>
              <a:rPr lang="en-US" dirty="0" err="1"/>
              <a:t>quais</a:t>
            </a:r>
            <a:r>
              <a:rPr lang="en-US" dirty="0"/>
              <a:t> </a:t>
            </a:r>
            <a:r>
              <a:rPr lang="en-US" dirty="0" err="1"/>
              <a:t>hospedeiros</a:t>
            </a:r>
            <a:r>
              <a:rPr lang="en-US" dirty="0"/>
              <a:t> </a:t>
            </a:r>
            <a:r>
              <a:rPr lang="en-US" dirty="0" err="1"/>
              <a:t>podem</a:t>
            </a:r>
            <a:r>
              <a:rPr lang="en-US" dirty="0"/>
              <a:t> ser </a:t>
            </a:r>
            <a:r>
              <a:rPr lang="en-US" dirty="0" err="1"/>
              <a:t>alcançados</a:t>
            </a:r>
            <a:r>
              <a:rPr lang="en-US" dirty="0"/>
              <a:t> </a:t>
            </a:r>
            <a:r>
              <a:rPr lang="en-US" dirty="0" err="1"/>
              <a:t>através</a:t>
            </a:r>
            <a:r>
              <a:rPr lang="en-US" dirty="0"/>
              <a:t> de </a:t>
            </a:r>
            <a:r>
              <a:rPr lang="en-US" dirty="0" err="1"/>
              <a:t>suas</a:t>
            </a:r>
            <a:r>
              <a:rPr lang="en-US" dirty="0"/>
              <a:t> interfaces</a:t>
            </a:r>
          </a:p>
          <a:p>
            <a:pPr lvl="1"/>
            <a:r>
              <a:rPr lang="en-US" dirty="0" err="1"/>
              <a:t>Quando</a:t>
            </a:r>
            <a:r>
              <a:rPr lang="en-US" dirty="0"/>
              <a:t> </a:t>
            </a:r>
            <a:r>
              <a:rPr lang="en-US" dirty="0" err="1"/>
              <a:t>recebe</a:t>
            </a:r>
            <a:r>
              <a:rPr lang="en-US" dirty="0"/>
              <a:t> um </a:t>
            </a:r>
            <a:r>
              <a:rPr lang="en-US" dirty="0" err="1"/>
              <a:t>quadro</a:t>
            </a:r>
            <a:r>
              <a:rPr lang="en-US" dirty="0"/>
              <a:t>, </a:t>
            </a:r>
            <a:r>
              <a:rPr lang="en-US" dirty="0" err="1"/>
              <a:t>o</a:t>
            </a:r>
            <a:r>
              <a:rPr lang="en-US" dirty="0"/>
              <a:t> switch “</a:t>
            </a:r>
            <a:r>
              <a:rPr lang="en-US" dirty="0" err="1"/>
              <a:t>aprende</a:t>
            </a:r>
            <a:r>
              <a:rPr lang="en-US" dirty="0"/>
              <a:t>” a </a:t>
            </a:r>
            <a:r>
              <a:rPr lang="en-US" dirty="0" err="1"/>
              <a:t>localização</a:t>
            </a:r>
            <a:r>
              <a:rPr lang="en-US" dirty="0"/>
              <a:t> do </a:t>
            </a:r>
            <a:r>
              <a:rPr lang="en-US" dirty="0" err="1"/>
              <a:t>transmissor</a:t>
            </a:r>
            <a:r>
              <a:rPr lang="en-US" dirty="0"/>
              <a:t>: </a:t>
            </a:r>
            <a:r>
              <a:rPr lang="en-US" dirty="0" err="1"/>
              <a:t>segmento</a:t>
            </a:r>
            <a:r>
              <a:rPr lang="en-US" dirty="0"/>
              <a:t> </a:t>
            </a:r>
            <a:r>
              <a:rPr lang="en-US" dirty="0" err="1"/>
              <a:t>da</a:t>
            </a:r>
            <a:r>
              <a:rPr lang="en-US" dirty="0"/>
              <a:t> LAN </a:t>
            </a:r>
            <a:r>
              <a:rPr lang="en-US" dirty="0" err="1"/>
              <a:t>que</a:t>
            </a:r>
            <a:r>
              <a:rPr lang="en-US" dirty="0"/>
              <a:t> </a:t>
            </a:r>
            <a:r>
              <a:rPr lang="en-US" dirty="0" err="1"/>
              <a:t>chega</a:t>
            </a:r>
            <a:endParaRPr lang="en-US" dirty="0"/>
          </a:p>
          <a:p>
            <a:pPr lvl="1"/>
            <a:r>
              <a:rPr lang="en-US" dirty="0" err="1"/>
              <a:t>Registra</a:t>
            </a:r>
            <a:r>
              <a:rPr lang="en-US" dirty="0"/>
              <a:t> </a:t>
            </a:r>
            <a:r>
              <a:rPr lang="en-US" dirty="0" err="1"/>
              <a:t>o</a:t>
            </a:r>
            <a:r>
              <a:rPr lang="en-US" dirty="0"/>
              <a:t> par </a:t>
            </a:r>
            <a:r>
              <a:rPr lang="en-US" dirty="0" err="1"/>
              <a:t>transmissor/localização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tabela</a:t>
            </a:r>
            <a:endParaRPr lang="en-US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777507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Roteador</a:t>
            </a:r>
            <a:r>
              <a:rPr lang="en-US" dirty="0"/>
              <a:t> - </a:t>
            </a:r>
            <a:r>
              <a:rPr lang="en-US" dirty="0" err="1"/>
              <a:t>funcionamento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Um </a:t>
            </a:r>
            <a:r>
              <a:rPr lang="en-US" dirty="0" err="1"/>
              <a:t>roteador</a:t>
            </a:r>
            <a:r>
              <a:rPr lang="en-US" dirty="0"/>
              <a:t> </a:t>
            </a:r>
            <a:r>
              <a:rPr lang="en-US" dirty="0" err="1"/>
              <a:t>possui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b="1" dirty="0" err="1"/>
              <a:t>tabela</a:t>
            </a:r>
            <a:r>
              <a:rPr lang="en-US" b="1" dirty="0"/>
              <a:t> de </a:t>
            </a:r>
            <a:r>
              <a:rPr lang="en-US" b="1" dirty="0" err="1"/>
              <a:t>comutação</a:t>
            </a:r>
            <a:endParaRPr lang="en-US" b="1" dirty="0"/>
          </a:p>
          <a:p>
            <a:r>
              <a:rPr lang="en-US" dirty="0" err="1"/>
              <a:t>Entrada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tabela</a:t>
            </a:r>
            <a:r>
              <a:rPr lang="en-US" dirty="0"/>
              <a:t> de </a:t>
            </a:r>
            <a:r>
              <a:rPr lang="en-US" dirty="0" err="1"/>
              <a:t>comutação</a:t>
            </a:r>
            <a:r>
              <a:rPr lang="en-US" dirty="0"/>
              <a:t>: </a:t>
            </a:r>
          </a:p>
          <a:p>
            <a:pPr lvl="1"/>
            <a:r>
              <a:rPr lang="en-US" dirty="0"/>
              <a:t>(</a:t>
            </a:r>
            <a:r>
              <a:rPr lang="en-US" dirty="0" err="1"/>
              <a:t>endereço</a:t>
            </a:r>
            <a:r>
              <a:rPr lang="en-US" dirty="0"/>
              <a:t> de </a:t>
            </a:r>
            <a:r>
              <a:rPr lang="en-US" dirty="0" err="1"/>
              <a:t>rede</a:t>
            </a:r>
            <a:r>
              <a:rPr lang="en-US" dirty="0"/>
              <a:t>, interface, </a:t>
            </a:r>
            <a:r>
              <a:rPr lang="en-US" dirty="0" err="1"/>
              <a:t>marca</a:t>
            </a:r>
            <a:r>
              <a:rPr lang="en-US" dirty="0"/>
              <a:t> de tempo)</a:t>
            </a:r>
          </a:p>
          <a:p>
            <a:endParaRPr lang="en-US" dirty="0"/>
          </a:p>
          <a:p>
            <a:r>
              <a:rPr lang="en-US" dirty="0" err="1"/>
              <a:t>Roteador</a:t>
            </a:r>
            <a:r>
              <a:rPr lang="en-US" dirty="0"/>
              <a:t> </a:t>
            </a:r>
            <a:r>
              <a:rPr lang="en-US" dirty="0" err="1"/>
              <a:t>usa</a:t>
            </a:r>
            <a:r>
              <a:rPr lang="en-US" dirty="0"/>
              <a:t> um </a:t>
            </a:r>
            <a:r>
              <a:rPr lang="en-US" b="1" dirty="0" err="1"/>
              <a:t>algoritmo</a:t>
            </a:r>
            <a:r>
              <a:rPr lang="en-US" b="1" dirty="0"/>
              <a:t> de </a:t>
            </a:r>
            <a:r>
              <a:rPr lang="en-US" b="1" dirty="0" err="1"/>
              <a:t>roteamento</a:t>
            </a:r>
            <a:r>
              <a:rPr lang="en-US" b="1" dirty="0"/>
              <a:t> entre-</a:t>
            </a:r>
            <a:r>
              <a:rPr lang="en-US" b="1" dirty="0" err="1"/>
              <a:t>redes</a:t>
            </a:r>
            <a:r>
              <a:rPr lang="en-US" dirty="0"/>
              <a:t> </a:t>
            </a:r>
            <a:r>
              <a:rPr lang="en-US" dirty="0" err="1"/>
              <a:t>para</a:t>
            </a:r>
            <a:r>
              <a:rPr lang="en-US" dirty="0"/>
              <a:t> </a:t>
            </a:r>
            <a:r>
              <a:rPr lang="en-US" dirty="0" err="1"/>
              <a:t>definir</a:t>
            </a:r>
            <a:r>
              <a:rPr lang="en-US" dirty="0"/>
              <a:t> as </a:t>
            </a:r>
            <a:r>
              <a:rPr lang="en-US" dirty="0" err="1"/>
              <a:t>entradas</a:t>
            </a:r>
            <a:r>
              <a:rPr lang="en-US" dirty="0"/>
              <a:t> da </a:t>
            </a:r>
            <a:r>
              <a:rPr lang="en-US" dirty="0" err="1"/>
              <a:t>tabela</a:t>
            </a:r>
            <a:r>
              <a:rPr lang="en-US" dirty="0"/>
              <a:t> de </a:t>
            </a:r>
            <a:r>
              <a:rPr lang="en-US" dirty="0" err="1"/>
              <a:t>comutação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26229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Algoritmo</a:t>
            </a:r>
            <a:r>
              <a:rPr lang="en-US" dirty="0"/>
              <a:t> </a:t>
            </a:r>
            <a:r>
              <a:rPr lang="en-US" dirty="0" err="1"/>
              <a:t>básico</a:t>
            </a:r>
            <a:r>
              <a:rPr lang="en-US" dirty="0"/>
              <a:t> de </a:t>
            </a:r>
            <a:r>
              <a:rPr lang="en-US" dirty="0" err="1"/>
              <a:t>caminho</a:t>
            </a:r>
            <a:r>
              <a:rPr lang="en-US" dirty="0"/>
              <a:t> </a:t>
            </a:r>
            <a:r>
              <a:rPr lang="en-US" dirty="0" err="1"/>
              <a:t>mínimo</a:t>
            </a:r>
            <a:endParaRPr lang="en-US" dirty="0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7699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 definir as rotas?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Cálculo do caminho da fonte ao destino que possui distância mínima</a:t>
            </a:r>
          </a:p>
          <a:p>
            <a:endParaRPr lang="pt-BR" dirty="0"/>
          </a:p>
          <a:p>
            <a:r>
              <a:rPr lang="pt-BR" dirty="0"/>
              <a:t>Baseado no princípio da </a:t>
            </a:r>
            <a:r>
              <a:rPr lang="pt-BR" dirty="0" err="1"/>
              <a:t>optimalidade</a:t>
            </a:r>
            <a:r>
              <a:rPr lang="pt-BR" dirty="0"/>
              <a:t>:</a:t>
            </a:r>
          </a:p>
          <a:p>
            <a:pPr lvl="1"/>
            <a:r>
              <a:rPr lang="pt-BR" dirty="0" err="1"/>
              <a:t>DistMin</a:t>
            </a:r>
            <a:r>
              <a:rPr lang="pt-BR" dirty="0"/>
              <a:t>(a,b) </a:t>
            </a:r>
            <a:r>
              <a:rPr lang="pt-BR" b="0" i="0" dirty="0">
                <a:latin typeface="ＭＳ ゴシック"/>
                <a:ea typeface="ＭＳ ゴシック"/>
                <a:cs typeface="ＭＳ ゴシック"/>
              </a:rPr>
              <a:t>≤ </a:t>
            </a:r>
            <a:r>
              <a:rPr lang="pt-BR" dirty="0"/>
              <a:t>D</a:t>
            </a:r>
            <a:r>
              <a:rPr lang="pt-BR" dirty="0" err="1"/>
              <a:t>istMin(</a:t>
            </a:r>
            <a:r>
              <a:rPr lang="pt-BR" dirty="0"/>
              <a:t>a,x) + </a:t>
            </a:r>
            <a:r>
              <a:rPr lang="pt-BR" dirty="0" err="1"/>
              <a:t>DistMin</a:t>
            </a:r>
            <a:r>
              <a:rPr lang="pt-BR" dirty="0"/>
              <a:t>(x,b) para qualquer x</a:t>
            </a:r>
          </a:p>
        </p:txBody>
      </p:sp>
    </p:spTree>
    <p:extLst>
      <p:ext uri="{BB962C8B-B14F-4D97-AF65-F5344CB8AC3E}">
        <p14:creationId xmlns:p14="http://schemas.microsoft.com/office/powerpoint/2010/main" val="116976831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Algoritmo de </a:t>
            </a:r>
            <a:r>
              <a:rPr lang="pt-BR" dirty="0" err="1"/>
              <a:t>Djikstra</a:t>
            </a:r>
            <a:endParaRPr lang="pt-BR" dirty="0"/>
          </a:p>
        </p:txBody>
      </p:sp>
      <p:pic>
        <p:nvPicPr>
          <p:cNvPr id="4" name="Picture 4" descr="5-07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89113" y="1962150"/>
            <a:ext cx="5538787" cy="4271963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457200" y="1444674"/>
            <a:ext cx="85149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Exemplo</a:t>
            </a:r>
            <a:r>
              <a:rPr lang="en-US" b="1" dirty="0"/>
              <a:t>: </a:t>
            </a:r>
            <a:r>
              <a:rPr lang="en-US" b="1" dirty="0">
                <a:hlinkClick r:id="rId3"/>
              </a:rPr>
              <a:t>http://wps.aw.com/wps/media/objects/500/512911/cap4/sriram.html</a:t>
            </a:r>
            <a:endParaRPr lang="en-US" b="1" dirty="0"/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07921904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Tipos</a:t>
            </a:r>
            <a:r>
              <a:rPr lang="en-US" dirty="0"/>
              <a:t> de </a:t>
            </a:r>
            <a:r>
              <a:rPr lang="en-US" dirty="0" err="1"/>
              <a:t>roteamento</a:t>
            </a:r>
            <a:r>
              <a:rPr lang="en-US" dirty="0"/>
              <a:t> store and forward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4614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Rede</a:t>
            </a:r>
            <a:r>
              <a:rPr lang="en-US" dirty="0"/>
              <a:t> </a:t>
            </a:r>
            <a:r>
              <a:rPr lang="en-US" dirty="0" err="1"/>
              <a:t>Nacional</a:t>
            </a:r>
            <a:r>
              <a:rPr lang="en-US" dirty="0"/>
              <a:t> de </a:t>
            </a:r>
            <a:r>
              <a:rPr lang="en-US" dirty="0" err="1"/>
              <a:t>Pesquisa</a:t>
            </a:r>
            <a:r>
              <a:rPr lang="en-US" dirty="0"/>
              <a:t> (RNP)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24634" r="-24634"/>
          <a:stretch>
            <a:fillRect/>
          </a:stretch>
        </p:blipFill>
        <p:spPr>
          <a:xfrm>
            <a:off x="0" y="1370835"/>
            <a:ext cx="9654953" cy="5487165"/>
          </a:xfrm>
        </p:spPr>
      </p:pic>
    </p:spTree>
    <p:extLst>
      <p:ext uri="{BB962C8B-B14F-4D97-AF65-F5344CB8AC3E}">
        <p14:creationId xmlns:p14="http://schemas.microsoft.com/office/powerpoint/2010/main" val="283435052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Algoritmo de </a:t>
            </a:r>
            <a:r>
              <a:rPr lang="pt-BR" dirty="0" err="1"/>
              <a:t>Dijsktra</a:t>
            </a:r>
            <a:r>
              <a:rPr lang="pt-BR" dirty="0"/>
              <a:t> distribuído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Duas formas de calcular:</a:t>
            </a:r>
          </a:p>
          <a:p>
            <a:pPr lvl="1"/>
            <a:r>
              <a:rPr lang="pt-BR" dirty="0"/>
              <a:t>Meus vizinhos informam a distância deles a todos os outros nós</a:t>
            </a:r>
          </a:p>
          <a:p>
            <a:pPr lvl="1"/>
            <a:r>
              <a:rPr lang="pt-BR" dirty="0"/>
              <a:t>Cada nó constrói um mapa da rede e roda o </a:t>
            </a:r>
            <a:r>
              <a:rPr lang="pt-BR" dirty="0" err="1"/>
              <a:t>Dijkstra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9247635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Roteamento vetor de distância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Nós conhecem os seus vizinhos</a:t>
            </a:r>
          </a:p>
          <a:p>
            <a:r>
              <a:rPr lang="pt-BR" dirty="0"/>
              <a:t>Vizinhos anunciam distância deles a todos os nós conhecidos</a:t>
            </a:r>
          </a:p>
          <a:p>
            <a:r>
              <a:rPr lang="pt-BR" dirty="0"/>
              <a:t>Propagação de boas notícias: nós sempre guardam os melhores pares</a:t>
            </a:r>
          </a:p>
          <a:p>
            <a:pPr lvl="1"/>
            <a:r>
              <a:rPr lang="pt-BR" dirty="0"/>
              <a:t>[Destino, Distância, Vizinho]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Roteamento vetor de distância</a:t>
            </a:r>
          </a:p>
        </p:txBody>
      </p:sp>
      <p:pic>
        <p:nvPicPr>
          <p:cNvPr id="4" name="Picture 5" descr="5-09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83595" y="1675245"/>
            <a:ext cx="6176809" cy="451802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Footer Placeholder 2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 sz="1400"/>
              <a:t>Network Layer</a:t>
            </a:r>
          </a:p>
        </p:txBody>
      </p:sp>
      <p:sp>
        <p:nvSpPr>
          <p:cNvPr id="36867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 sz="1400">
                <a:latin typeface="Times New Roman" charset="0"/>
              </a:rPr>
              <a:t>4-</a:t>
            </a:r>
            <a:fld id="{EFC005F8-EFA3-6943-9451-548460EA64FC}" type="slidenum">
              <a:rPr lang="en-US" sz="1400">
                <a:latin typeface="Times New Roman" charset="0"/>
              </a:rPr>
              <a:pPr/>
              <a:t>43</a:t>
            </a:fld>
            <a:endParaRPr lang="en-US" sz="1400">
              <a:latin typeface="Times New Roman" charset="0"/>
            </a:endParaRPr>
          </a:p>
        </p:txBody>
      </p:sp>
      <p:grpSp>
        <p:nvGrpSpPr>
          <p:cNvPr id="36868" name="Group 2"/>
          <p:cNvGrpSpPr>
            <a:grpSpLocks/>
          </p:cNvGrpSpPr>
          <p:nvPr/>
        </p:nvGrpSpPr>
        <p:grpSpPr bwMode="auto">
          <a:xfrm>
            <a:off x="533400" y="990600"/>
            <a:ext cx="1752600" cy="1738313"/>
            <a:chOff x="240" y="192"/>
            <a:chExt cx="1104" cy="1095"/>
          </a:xfrm>
        </p:grpSpPr>
        <p:sp>
          <p:nvSpPr>
            <p:cNvPr id="36967" name="Line 3"/>
            <p:cNvSpPr>
              <a:spLocks noChangeShapeType="1"/>
            </p:cNvSpPr>
            <p:nvPr/>
          </p:nvSpPr>
          <p:spPr bwMode="auto">
            <a:xfrm>
              <a:off x="672" y="480"/>
              <a:ext cx="0" cy="7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6968" name="Line 4"/>
            <p:cNvSpPr>
              <a:spLocks noChangeShapeType="1"/>
            </p:cNvSpPr>
            <p:nvPr/>
          </p:nvSpPr>
          <p:spPr bwMode="auto">
            <a:xfrm>
              <a:off x="480" y="624"/>
              <a:ext cx="86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6969" name="Text Box 5"/>
            <p:cNvSpPr txBox="1">
              <a:spLocks noChangeArrowheads="1"/>
            </p:cNvSpPr>
            <p:nvPr/>
          </p:nvSpPr>
          <p:spPr bwMode="auto">
            <a:xfrm>
              <a:off x="672" y="384"/>
              <a:ext cx="611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r>
                <a:rPr lang="en-US" sz="1800"/>
                <a:t>x   y   z</a:t>
              </a:r>
            </a:p>
          </p:txBody>
        </p:sp>
        <p:sp>
          <p:nvSpPr>
            <p:cNvPr id="36970" name="Text Box 6"/>
            <p:cNvSpPr txBox="1">
              <a:spLocks noChangeArrowheads="1"/>
            </p:cNvSpPr>
            <p:nvPr/>
          </p:nvSpPr>
          <p:spPr bwMode="auto">
            <a:xfrm>
              <a:off x="480" y="624"/>
              <a:ext cx="201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r>
                <a:rPr lang="en-US" sz="1800"/>
                <a:t>x</a:t>
              </a:r>
            </a:p>
          </p:txBody>
        </p:sp>
        <p:sp>
          <p:nvSpPr>
            <p:cNvPr id="36971" name="Text Box 7"/>
            <p:cNvSpPr txBox="1">
              <a:spLocks noChangeArrowheads="1"/>
            </p:cNvSpPr>
            <p:nvPr/>
          </p:nvSpPr>
          <p:spPr bwMode="auto">
            <a:xfrm>
              <a:off x="480" y="816"/>
              <a:ext cx="191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r>
                <a:rPr lang="en-US" sz="1800"/>
                <a:t>y</a:t>
              </a:r>
            </a:p>
          </p:txBody>
        </p:sp>
        <p:sp>
          <p:nvSpPr>
            <p:cNvPr id="36972" name="Text Box 8"/>
            <p:cNvSpPr txBox="1">
              <a:spLocks noChangeArrowheads="1"/>
            </p:cNvSpPr>
            <p:nvPr/>
          </p:nvSpPr>
          <p:spPr bwMode="auto">
            <a:xfrm>
              <a:off x="480" y="1008"/>
              <a:ext cx="193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r>
                <a:rPr lang="en-US" sz="1800"/>
                <a:t>z</a:t>
              </a:r>
            </a:p>
          </p:txBody>
        </p:sp>
        <p:sp>
          <p:nvSpPr>
            <p:cNvPr id="36973" name="Text Box 9"/>
            <p:cNvSpPr txBox="1">
              <a:spLocks noChangeArrowheads="1"/>
            </p:cNvSpPr>
            <p:nvPr/>
          </p:nvSpPr>
          <p:spPr bwMode="auto">
            <a:xfrm>
              <a:off x="672" y="624"/>
              <a:ext cx="595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r>
                <a:rPr lang="en-US" sz="1800"/>
                <a:t>0  2   7</a:t>
              </a:r>
            </a:p>
          </p:txBody>
        </p:sp>
        <p:sp>
          <p:nvSpPr>
            <p:cNvPr id="36974" name="Text Box 10"/>
            <p:cNvSpPr txBox="1">
              <a:spLocks noChangeArrowheads="1"/>
            </p:cNvSpPr>
            <p:nvPr/>
          </p:nvSpPr>
          <p:spPr bwMode="auto">
            <a:xfrm>
              <a:off x="672" y="864"/>
              <a:ext cx="237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r>
                <a:rPr lang="en-US" sz="1800"/>
                <a:t>∞</a:t>
              </a:r>
            </a:p>
          </p:txBody>
        </p:sp>
        <p:sp>
          <p:nvSpPr>
            <p:cNvPr id="36975" name="Text Box 11"/>
            <p:cNvSpPr txBox="1">
              <a:spLocks noChangeArrowheads="1"/>
            </p:cNvSpPr>
            <p:nvPr/>
          </p:nvSpPr>
          <p:spPr bwMode="auto">
            <a:xfrm>
              <a:off x="816" y="864"/>
              <a:ext cx="237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r>
                <a:rPr lang="en-US" sz="1800"/>
                <a:t>∞</a:t>
              </a:r>
            </a:p>
          </p:txBody>
        </p:sp>
        <p:sp>
          <p:nvSpPr>
            <p:cNvPr id="36976" name="Text Box 12"/>
            <p:cNvSpPr txBox="1">
              <a:spLocks noChangeArrowheads="1"/>
            </p:cNvSpPr>
            <p:nvPr/>
          </p:nvSpPr>
          <p:spPr bwMode="auto">
            <a:xfrm>
              <a:off x="1056" y="864"/>
              <a:ext cx="237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r>
                <a:rPr lang="en-US" sz="1800"/>
                <a:t>∞</a:t>
              </a:r>
            </a:p>
          </p:txBody>
        </p:sp>
        <p:sp>
          <p:nvSpPr>
            <p:cNvPr id="36977" name="Text Box 13"/>
            <p:cNvSpPr txBox="1">
              <a:spLocks noChangeArrowheads="1"/>
            </p:cNvSpPr>
            <p:nvPr/>
          </p:nvSpPr>
          <p:spPr bwMode="auto">
            <a:xfrm>
              <a:off x="672" y="1056"/>
              <a:ext cx="237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r>
                <a:rPr lang="en-US" sz="1800"/>
                <a:t>∞</a:t>
              </a:r>
            </a:p>
          </p:txBody>
        </p:sp>
        <p:sp>
          <p:nvSpPr>
            <p:cNvPr id="36978" name="Text Box 14"/>
            <p:cNvSpPr txBox="1">
              <a:spLocks noChangeArrowheads="1"/>
            </p:cNvSpPr>
            <p:nvPr/>
          </p:nvSpPr>
          <p:spPr bwMode="auto">
            <a:xfrm>
              <a:off x="816" y="1056"/>
              <a:ext cx="237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r>
                <a:rPr lang="en-US" sz="1800"/>
                <a:t>∞</a:t>
              </a:r>
            </a:p>
          </p:txBody>
        </p:sp>
        <p:sp>
          <p:nvSpPr>
            <p:cNvPr id="36979" name="Text Box 15"/>
            <p:cNvSpPr txBox="1">
              <a:spLocks noChangeArrowheads="1"/>
            </p:cNvSpPr>
            <p:nvPr/>
          </p:nvSpPr>
          <p:spPr bwMode="auto">
            <a:xfrm>
              <a:off x="1056" y="1056"/>
              <a:ext cx="237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r>
                <a:rPr lang="en-US" sz="1800"/>
                <a:t>∞</a:t>
              </a:r>
            </a:p>
          </p:txBody>
        </p:sp>
        <p:sp>
          <p:nvSpPr>
            <p:cNvPr id="36980" name="Text Box 16"/>
            <p:cNvSpPr txBox="1">
              <a:spLocks noChangeArrowheads="1"/>
            </p:cNvSpPr>
            <p:nvPr/>
          </p:nvSpPr>
          <p:spPr bwMode="auto">
            <a:xfrm rot="-5400000">
              <a:off x="133" y="827"/>
              <a:ext cx="44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r>
                <a:rPr lang="en-US" sz="1800"/>
                <a:t>from</a:t>
              </a:r>
            </a:p>
          </p:txBody>
        </p:sp>
        <p:sp>
          <p:nvSpPr>
            <p:cNvPr id="36981" name="Text Box 17"/>
            <p:cNvSpPr txBox="1">
              <a:spLocks noChangeArrowheads="1"/>
            </p:cNvSpPr>
            <p:nvPr/>
          </p:nvSpPr>
          <p:spPr bwMode="auto">
            <a:xfrm>
              <a:off x="672" y="192"/>
              <a:ext cx="591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r>
                <a:rPr lang="en-US" sz="1800"/>
                <a:t>cost to</a:t>
              </a:r>
            </a:p>
          </p:txBody>
        </p:sp>
      </p:grpSp>
      <p:sp>
        <p:nvSpPr>
          <p:cNvPr id="36869" name="Text Box 18"/>
          <p:cNvSpPr txBox="1">
            <a:spLocks noChangeArrowheads="1"/>
          </p:cNvSpPr>
          <p:nvPr/>
        </p:nvSpPr>
        <p:spPr bwMode="auto">
          <a:xfrm rot="-5400000">
            <a:off x="362744" y="3828256"/>
            <a:ext cx="70802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 sz="1800"/>
              <a:t>from</a:t>
            </a:r>
          </a:p>
        </p:txBody>
      </p:sp>
      <p:sp>
        <p:nvSpPr>
          <p:cNvPr id="36870" name="Text Box 19"/>
          <p:cNvSpPr txBox="1">
            <a:spLocks noChangeArrowheads="1"/>
          </p:cNvSpPr>
          <p:nvPr/>
        </p:nvSpPr>
        <p:spPr bwMode="auto">
          <a:xfrm rot="-5400000">
            <a:off x="362744" y="5580856"/>
            <a:ext cx="70802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 sz="1800"/>
              <a:t>from</a:t>
            </a:r>
          </a:p>
        </p:txBody>
      </p:sp>
      <p:sp>
        <p:nvSpPr>
          <p:cNvPr id="36871" name="Line 20"/>
          <p:cNvSpPr>
            <a:spLocks noChangeShapeType="1"/>
          </p:cNvSpPr>
          <p:nvPr/>
        </p:nvSpPr>
        <p:spPr bwMode="auto">
          <a:xfrm>
            <a:off x="3276600" y="1447800"/>
            <a:ext cx="0" cy="1219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36872" name="Line 21"/>
          <p:cNvSpPr>
            <a:spLocks noChangeShapeType="1"/>
          </p:cNvSpPr>
          <p:nvPr/>
        </p:nvSpPr>
        <p:spPr bwMode="auto">
          <a:xfrm>
            <a:off x="2971800" y="1676400"/>
            <a:ext cx="1371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36873" name="Text Box 22"/>
          <p:cNvSpPr txBox="1">
            <a:spLocks noChangeArrowheads="1"/>
          </p:cNvSpPr>
          <p:nvPr/>
        </p:nvSpPr>
        <p:spPr bwMode="auto">
          <a:xfrm>
            <a:off x="3276600" y="1295400"/>
            <a:ext cx="969963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 sz="1800"/>
              <a:t>x   y   z</a:t>
            </a:r>
          </a:p>
        </p:txBody>
      </p:sp>
      <p:sp>
        <p:nvSpPr>
          <p:cNvPr id="36874" name="Text Box 23"/>
          <p:cNvSpPr txBox="1">
            <a:spLocks noChangeArrowheads="1"/>
          </p:cNvSpPr>
          <p:nvPr/>
        </p:nvSpPr>
        <p:spPr bwMode="auto">
          <a:xfrm>
            <a:off x="2971800" y="1676400"/>
            <a:ext cx="31908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 sz="1800"/>
              <a:t>x</a:t>
            </a:r>
          </a:p>
        </p:txBody>
      </p:sp>
      <p:sp>
        <p:nvSpPr>
          <p:cNvPr id="36875" name="Text Box 24"/>
          <p:cNvSpPr txBox="1">
            <a:spLocks noChangeArrowheads="1"/>
          </p:cNvSpPr>
          <p:nvPr/>
        </p:nvSpPr>
        <p:spPr bwMode="auto">
          <a:xfrm>
            <a:off x="2971800" y="1981200"/>
            <a:ext cx="303213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 sz="1800"/>
              <a:t>y</a:t>
            </a:r>
          </a:p>
        </p:txBody>
      </p:sp>
      <p:sp>
        <p:nvSpPr>
          <p:cNvPr id="36876" name="Text Box 25"/>
          <p:cNvSpPr txBox="1">
            <a:spLocks noChangeArrowheads="1"/>
          </p:cNvSpPr>
          <p:nvPr/>
        </p:nvSpPr>
        <p:spPr bwMode="auto">
          <a:xfrm>
            <a:off x="2971800" y="2286000"/>
            <a:ext cx="30638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 sz="1800"/>
              <a:t>z</a:t>
            </a:r>
          </a:p>
        </p:txBody>
      </p:sp>
      <p:sp>
        <p:nvSpPr>
          <p:cNvPr id="36877" name="Text Box 26"/>
          <p:cNvSpPr txBox="1">
            <a:spLocks noChangeArrowheads="1"/>
          </p:cNvSpPr>
          <p:nvPr/>
        </p:nvSpPr>
        <p:spPr bwMode="auto">
          <a:xfrm>
            <a:off x="3297238" y="1676400"/>
            <a:ext cx="3238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 sz="1800"/>
              <a:t>0</a:t>
            </a:r>
          </a:p>
        </p:txBody>
      </p:sp>
      <p:sp>
        <p:nvSpPr>
          <p:cNvPr id="36878" name="Text Box 27"/>
          <p:cNvSpPr txBox="1">
            <a:spLocks noChangeArrowheads="1"/>
          </p:cNvSpPr>
          <p:nvPr/>
        </p:nvSpPr>
        <p:spPr bwMode="auto">
          <a:xfrm rot="-5400000">
            <a:off x="2420144" y="1999456"/>
            <a:ext cx="70802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 sz="1800"/>
              <a:t>from</a:t>
            </a:r>
          </a:p>
        </p:txBody>
      </p:sp>
      <p:sp>
        <p:nvSpPr>
          <p:cNvPr id="36879" name="Text Box 28"/>
          <p:cNvSpPr txBox="1">
            <a:spLocks noChangeArrowheads="1"/>
          </p:cNvSpPr>
          <p:nvPr/>
        </p:nvSpPr>
        <p:spPr bwMode="auto">
          <a:xfrm>
            <a:off x="3276600" y="990600"/>
            <a:ext cx="938213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 sz="1800"/>
              <a:t>cost to</a:t>
            </a:r>
          </a:p>
        </p:txBody>
      </p:sp>
      <p:sp>
        <p:nvSpPr>
          <p:cNvPr id="36880" name="Line 29"/>
          <p:cNvSpPr>
            <a:spLocks noChangeShapeType="1"/>
          </p:cNvSpPr>
          <p:nvPr/>
        </p:nvSpPr>
        <p:spPr bwMode="auto">
          <a:xfrm>
            <a:off x="1219200" y="3200400"/>
            <a:ext cx="0" cy="1219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36881" name="Line 30"/>
          <p:cNvSpPr>
            <a:spLocks noChangeShapeType="1"/>
          </p:cNvSpPr>
          <p:nvPr/>
        </p:nvSpPr>
        <p:spPr bwMode="auto">
          <a:xfrm>
            <a:off x="914400" y="3429000"/>
            <a:ext cx="1371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36882" name="Text Box 31"/>
          <p:cNvSpPr txBox="1">
            <a:spLocks noChangeArrowheads="1"/>
          </p:cNvSpPr>
          <p:nvPr/>
        </p:nvSpPr>
        <p:spPr bwMode="auto">
          <a:xfrm>
            <a:off x="1219200" y="3048000"/>
            <a:ext cx="969963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 sz="1800"/>
              <a:t>x   y   z</a:t>
            </a:r>
          </a:p>
        </p:txBody>
      </p:sp>
      <p:sp>
        <p:nvSpPr>
          <p:cNvPr id="36883" name="Text Box 32"/>
          <p:cNvSpPr txBox="1">
            <a:spLocks noChangeArrowheads="1"/>
          </p:cNvSpPr>
          <p:nvPr/>
        </p:nvSpPr>
        <p:spPr bwMode="auto">
          <a:xfrm>
            <a:off x="914400" y="3429000"/>
            <a:ext cx="31908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 sz="1800"/>
              <a:t>x</a:t>
            </a:r>
          </a:p>
        </p:txBody>
      </p:sp>
      <p:sp>
        <p:nvSpPr>
          <p:cNvPr id="36884" name="Text Box 33"/>
          <p:cNvSpPr txBox="1">
            <a:spLocks noChangeArrowheads="1"/>
          </p:cNvSpPr>
          <p:nvPr/>
        </p:nvSpPr>
        <p:spPr bwMode="auto">
          <a:xfrm>
            <a:off x="914400" y="3733800"/>
            <a:ext cx="303213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 sz="1800"/>
              <a:t>y</a:t>
            </a:r>
          </a:p>
        </p:txBody>
      </p:sp>
      <p:sp>
        <p:nvSpPr>
          <p:cNvPr id="36885" name="Text Box 34"/>
          <p:cNvSpPr txBox="1">
            <a:spLocks noChangeArrowheads="1"/>
          </p:cNvSpPr>
          <p:nvPr/>
        </p:nvSpPr>
        <p:spPr bwMode="auto">
          <a:xfrm>
            <a:off x="914400" y="4038600"/>
            <a:ext cx="30638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 sz="1800"/>
              <a:t>z</a:t>
            </a:r>
          </a:p>
        </p:txBody>
      </p:sp>
      <p:sp>
        <p:nvSpPr>
          <p:cNvPr id="36886" name="Text Box 35"/>
          <p:cNvSpPr txBox="1">
            <a:spLocks noChangeArrowheads="1"/>
          </p:cNvSpPr>
          <p:nvPr/>
        </p:nvSpPr>
        <p:spPr bwMode="auto">
          <a:xfrm>
            <a:off x="1524000" y="3429000"/>
            <a:ext cx="37623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 sz="1800"/>
              <a:t>∞</a:t>
            </a:r>
          </a:p>
        </p:txBody>
      </p:sp>
      <p:sp>
        <p:nvSpPr>
          <p:cNvPr id="36887" name="Text Box 36"/>
          <p:cNvSpPr txBox="1">
            <a:spLocks noChangeArrowheads="1"/>
          </p:cNvSpPr>
          <p:nvPr/>
        </p:nvSpPr>
        <p:spPr bwMode="auto">
          <a:xfrm>
            <a:off x="1828800" y="3429000"/>
            <a:ext cx="37623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 sz="1800"/>
              <a:t>∞</a:t>
            </a:r>
          </a:p>
        </p:txBody>
      </p:sp>
      <p:sp>
        <p:nvSpPr>
          <p:cNvPr id="36888" name="Text Box 37"/>
          <p:cNvSpPr txBox="1">
            <a:spLocks noChangeArrowheads="1"/>
          </p:cNvSpPr>
          <p:nvPr/>
        </p:nvSpPr>
        <p:spPr bwMode="auto">
          <a:xfrm>
            <a:off x="1219200" y="4114800"/>
            <a:ext cx="37623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 sz="1800"/>
              <a:t>∞</a:t>
            </a:r>
          </a:p>
        </p:txBody>
      </p:sp>
      <p:sp>
        <p:nvSpPr>
          <p:cNvPr id="36889" name="Text Box 38"/>
          <p:cNvSpPr txBox="1">
            <a:spLocks noChangeArrowheads="1"/>
          </p:cNvSpPr>
          <p:nvPr/>
        </p:nvSpPr>
        <p:spPr bwMode="auto">
          <a:xfrm>
            <a:off x="1447800" y="4114800"/>
            <a:ext cx="37623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 sz="1800"/>
              <a:t>∞</a:t>
            </a:r>
          </a:p>
        </p:txBody>
      </p:sp>
      <p:sp>
        <p:nvSpPr>
          <p:cNvPr id="36890" name="Text Box 39"/>
          <p:cNvSpPr txBox="1">
            <a:spLocks noChangeArrowheads="1"/>
          </p:cNvSpPr>
          <p:nvPr/>
        </p:nvSpPr>
        <p:spPr bwMode="auto">
          <a:xfrm>
            <a:off x="1828800" y="4114800"/>
            <a:ext cx="37623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 sz="1800"/>
              <a:t>∞</a:t>
            </a:r>
          </a:p>
        </p:txBody>
      </p:sp>
      <p:sp>
        <p:nvSpPr>
          <p:cNvPr id="36891" name="Text Box 40"/>
          <p:cNvSpPr txBox="1">
            <a:spLocks noChangeArrowheads="1"/>
          </p:cNvSpPr>
          <p:nvPr/>
        </p:nvSpPr>
        <p:spPr bwMode="auto">
          <a:xfrm>
            <a:off x="1219200" y="2743200"/>
            <a:ext cx="938213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 sz="1800"/>
              <a:t>cost to</a:t>
            </a:r>
          </a:p>
        </p:txBody>
      </p:sp>
      <p:sp>
        <p:nvSpPr>
          <p:cNvPr id="36892" name="Line 41"/>
          <p:cNvSpPr>
            <a:spLocks noChangeShapeType="1"/>
          </p:cNvSpPr>
          <p:nvPr/>
        </p:nvSpPr>
        <p:spPr bwMode="auto">
          <a:xfrm>
            <a:off x="1219200" y="5029200"/>
            <a:ext cx="0" cy="1219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36893" name="Line 42"/>
          <p:cNvSpPr>
            <a:spLocks noChangeShapeType="1"/>
          </p:cNvSpPr>
          <p:nvPr/>
        </p:nvSpPr>
        <p:spPr bwMode="auto">
          <a:xfrm>
            <a:off x="914400" y="5257800"/>
            <a:ext cx="1371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36894" name="Text Box 43"/>
          <p:cNvSpPr txBox="1">
            <a:spLocks noChangeArrowheads="1"/>
          </p:cNvSpPr>
          <p:nvPr/>
        </p:nvSpPr>
        <p:spPr bwMode="auto">
          <a:xfrm>
            <a:off x="1219200" y="4876800"/>
            <a:ext cx="969963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 sz="1800"/>
              <a:t>x   y   z</a:t>
            </a:r>
          </a:p>
        </p:txBody>
      </p:sp>
      <p:sp>
        <p:nvSpPr>
          <p:cNvPr id="36895" name="Text Box 44"/>
          <p:cNvSpPr txBox="1">
            <a:spLocks noChangeArrowheads="1"/>
          </p:cNvSpPr>
          <p:nvPr/>
        </p:nvSpPr>
        <p:spPr bwMode="auto">
          <a:xfrm>
            <a:off x="914400" y="5257800"/>
            <a:ext cx="31908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 sz="1800"/>
              <a:t>x</a:t>
            </a:r>
          </a:p>
        </p:txBody>
      </p:sp>
      <p:sp>
        <p:nvSpPr>
          <p:cNvPr id="36896" name="Text Box 45"/>
          <p:cNvSpPr txBox="1">
            <a:spLocks noChangeArrowheads="1"/>
          </p:cNvSpPr>
          <p:nvPr/>
        </p:nvSpPr>
        <p:spPr bwMode="auto">
          <a:xfrm>
            <a:off x="914400" y="5562600"/>
            <a:ext cx="303213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 sz="1800"/>
              <a:t>y</a:t>
            </a:r>
          </a:p>
        </p:txBody>
      </p:sp>
      <p:sp>
        <p:nvSpPr>
          <p:cNvPr id="36897" name="Text Box 46"/>
          <p:cNvSpPr txBox="1">
            <a:spLocks noChangeArrowheads="1"/>
          </p:cNvSpPr>
          <p:nvPr/>
        </p:nvSpPr>
        <p:spPr bwMode="auto">
          <a:xfrm>
            <a:off x="914400" y="5867400"/>
            <a:ext cx="30638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 sz="1800"/>
              <a:t>z</a:t>
            </a:r>
          </a:p>
        </p:txBody>
      </p:sp>
      <p:sp>
        <p:nvSpPr>
          <p:cNvPr id="36898" name="Text Box 47"/>
          <p:cNvSpPr txBox="1">
            <a:spLocks noChangeArrowheads="1"/>
          </p:cNvSpPr>
          <p:nvPr/>
        </p:nvSpPr>
        <p:spPr bwMode="auto">
          <a:xfrm>
            <a:off x="1219200" y="5638800"/>
            <a:ext cx="990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 sz="1800"/>
              <a:t>∞</a:t>
            </a:r>
          </a:p>
        </p:txBody>
      </p:sp>
      <p:sp>
        <p:nvSpPr>
          <p:cNvPr id="36899" name="Text Box 48"/>
          <p:cNvSpPr txBox="1">
            <a:spLocks noChangeArrowheads="1"/>
          </p:cNvSpPr>
          <p:nvPr/>
        </p:nvSpPr>
        <p:spPr bwMode="auto">
          <a:xfrm>
            <a:off x="1447800" y="5638800"/>
            <a:ext cx="37623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 sz="1800"/>
              <a:t>∞</a:t>
            </a:r>
          </a:p>
        </p:txBody>
      </p:sp>
      <p:sp>
        <p:nvSpPr>
          <p:cNvPr id="36900" name="Text Box 49"/>
          <p:cNvSpPr txBox="1">
            <a:spLocks noChangeArrowheads="1"/>
          </p:cNvSpPr>
          <p:nvPr/>
        </p:nvSpPr>
        <p:spPr bwMode="auto">
          <a:xfrm>
            <a:off x="1828800" y="5638800"/>
            <a:ext cx="37623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 sz="1800"/>
              <a:t>∞</a:t>
            </a:r>
          </a:p>
        </p:txBody>
      </p:sp>
      <p:sp>
        <p:nvSpPr>
          <p:cNvPr id="36901" name="Text Box 50"/>
          <p:cNvSpPr txBox="1">
            <a:spLocks noChangeArrowheads="1"/>
          </p:cNvSpPr>
          <p:nvPr/>
        </p:nvSpPr>
        <p:spPr bwMode="auto">
          <a:xfrm>
            <a:off x="1219200" y="5943600"/>
            <a:ext cx="3238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 sz="1800"/>
              <a:t>7</a:t>
            </a:r>
          </a:p>
        </p:txBody>
      </p:sp>
      <p:sp>
        <p:nvSpPr>
          <p:cNvPr id="36902" name="Text Box 51"/>
          <p:cNvSpPr txBox="1">
            <a:spLocks noChangeArrowheads="1"/>
          </p:cNvSpPr>
          <p:nvPr/>
        </p:nvSpPr>
        <p:spPr bwMode="auto">
          <a:xfrm>
            <a:off x="1447800" y="5943600"/>
            <a:ext cx="28733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 sz="1800"/>
              <a:t>1</a:t>
            </a:r>
          </a:p>
        </p:txBody>
      </p:sp>
      <p:sp>
        <p:nvSpPr>
          <p:cNvPr id="36903" name="Text Box 52"/>
          <p:cNvSpPr txBox="1">
            <a:spLocks noChangeArrowheads="1"/>
          </p:cNvSpPr>
          <p:nvPr/>
        </p:nvSpPr>
        <p:spPr bwMode="auto">
          <a:xfrm>
            <a:off x="1828800" y="5943600"/>
            <a:ext cx="3238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 sz="1800"/>
              <a:t>0</a:t>
            </a:r>
          </a:p>
        </p:txBody>
      </p:sp>
      <p:sp>
        <p:nvSpPr>
          <p:cNvPr id="36904" name="Text Box 53"/>
          <p:cNvSpPr txBox="1">
            <a:spLocks noChangeArrowheads="1"/>
          </p:cNvSpPr>
          <p:nvPr/>
        </p:nvSpPr>
        <p:spPr bwMode="auto">
          <a:xfrm>
            <a:off x="1219200" y="4572000"/>
            <a:ext cx="938213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 sz="1800"/>
              <a:t>cost to</a:t>
            </a:r>
          </a:p>
        </p:txBody>
      </p:sp>
      <p:sp>
        <p:nvSpPr>
          <p:cNvPr id="36905" name="Text Box 54"/>
          <p:cNvSpPr txBox="1">
            <a:spLocks noChangeArrowheads="1"/>
          </p:cNvSpPr>
          <p:nvPr/>
        </p:nvSpPr>
        <p:spPr bwMode="auto">
          <a:xfrm>
            <a:off x="1219200" y="3505200"/>
            <a:ext cx="976313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 sz="1800"/>
              <a:t>∞</a:t>
            </a:r>
          </a:p>
          <a:p>
            <a:r>
              <a:rPr lang="en-US" sz="1800"/>
              <a:t>2   0   1</a:t>
            </a:r>
          </a:p>
        </p:txBody>
      </p:sp>
      <p:sp>
        <p:nvSpPr>
          <p:cNvPr id="36906" name="Text Box 55"/>
          <p:cNvSpPr txBox="1">
            <a:spLocks noChangeArrowheads="1"/>
          </p:cNvSpPr>
          <p:nvPr/>
        </p:nvSpPr>
        <p:spPr bwMode="auto">
          <a:xfrm>
            <a:off x="1219200" y="5257800"/>
            <a:ext cx="990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 sz="1800"/>
              <a:t>∞ ∞  ∞</a:t>
            </a:r>
          </a:p>
        </p:txBody>
      </p:sp>
      <p:sp>
        <p:nvSpPr>
          <p:cNvPr id="36907" name="Text Box 56"/>
          <p:cNvSpPr txBox="1">
            <a:spLocks noChangeArrowheads="1"/>
          </p:cNvSpPr>
          <p:nvPr/>
        </p:nvSpPr>
        <p:spPr bwMode="auto">
          <a:xfrm>
            <a:off x="3260725" y="2022475"/>
            <a:ext cx="976313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 sz="1800"/>
              <a:t>2   0   1</a:t>
            </a:r>
          </a:p>
        </p:txBody>
      </p:sp>
      <p:sp>
        <p:nvSpPr>
          <p:cNvPr id="36908" name="Text Box 57"/>
          <p:cNvSpPr txBox="1">
            <a:spLocks noChangeArrowheads="1"/>
          </p:cNvSpPr>
          <p:nvPr/>
        </p:nvSpPr>
        <p:spPr bwMode="auto">
          <a:xfrm>
            <a:off x="3260725" y="2327275"/>
            <a:ext cx="976313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 sz="1800"/>
              <a:t>7   1   0</a:t>
            </a:r>
          </a:p>
        </p:txBody>
      </p:sp>
      <p:sp>
        <p:nvSpPr>
          <p:cNvPr id="36909" name="Line 58"/>
          <p:cNvSpPr>
            <a:spLocks noChangeShapeType="1"/>
          </p:cNvSpPr>
          <p:nvPr/>
        </p:nvSpPr>
        <p:spPr bwMode="auto">
          <a:xfrm>
            <a:off x="2209800" y="1981200"/>
            <a:ext cx="685800" cy="1524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36910" name="Line 59"/>
          <p:cNvSpPr>
            <a:spLocks noChangeShapeType="1"/>
          </p:cNvSpPr>
          <p:nvPr/>
        </p:nvSpPr>
        <p:spPr bwMode="auto">
          <a:xfrm>
            <a:off x="2133600" y="2057400"/>
            <a:ext cx="685800" cy="3124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36911" name="Line 60"/>
          <p:cNvSpPr>
            <a:spLocks noChangeShapeType="1"/>
          </p:cNvSpPr>
          <p:nvPr/>
        </p:nvSpPr>
        <p:spPr bwMode="auto">
          <a:xfrm flipV="1">
            <a:off x="2133600" y="2514600"/>
            <a:ext cx="762000" cy="1295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36912" name="Line 61"/>
          <p:cNvSpPr>
            <a:spLocks noChangeShapeType="1"/>
          </p:cNvSpPr>
          <p:nvPr/>
        </p:nvSpPr>
        <p:spPr bwMode="auto">
          <a:xfrm>
            <a:off x="2133600" y="4114800"/>
            <a:ext cx="609600" cy="1143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36913" name="Line 62"/>
          <p:cNvSpPr>
            <a:spLocks noChangeShapeType="1"/>
          </p:cNvSpPr>
          <p:nvPr/>
        </p:nvSpPr>
        <p:spPr bwMode="auto">
          <a:xfrm flipV="1">
            <a:off x="2133600" y="2590800"/>
            <a:ext cx="838200" cy="3429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36914" name="Line 63"/>
          <p:cNvSpPr>
            <a:spLocks noChangeShapeType="1"/>
          </p:cNvSpPr>
          <p:nvPr/>
        </p:nvSpPr>
        <p:spPr bwMode="auto">
          <a:xfrm flipV="1">
            <a:off x="2209800" y="4343400"/>
            <a:ext cx="762000" cy="1752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36915" name="Line 64"/>
          <p:cNvSpPr>
            <a:spLocks noChangeShapeType="1"/>
          </p:cNvSpPr>
          <p:nvPr/>
        </p:nvSpPr>
        <p:spPr bwMode="auto">
          <a:xfrm>
            <a:off x="609600" y="6345238"/>
            <a:ext cx="5410200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36916" name="Text Box 65"/>
          <p:cNvSpPr txBox="1">
            <a:spLocks noChangeArrowheads="1"/>
          </p:cNvSpPr>
          <p:nvPr/>
        </p:nvSpPr>
        <p:spPr bwMode="auto">
          <a:xfrm>
            <a:off x="6069013" y="6142038"/>
            <a:ext cx="658812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 sz="1800"/>
              <a:t>time</a:t>
            </a:r>
          </a:p>
        </p:txBody>
      </p:sp>
      <p:grpSp>
        <p:nvGrpSpPr>
          <p:cNvPr id="36917" name="Group 66"/>
          <p:cNvGrpSpPr>
            <a:grpSpLocks/>
          </p:cNvGrpSpPr>
          <p:nvPr/>
        </p:nvGrpSpPr>
        <p:grpSpPr bwMode="auto">
          <a:xfrm>
            <a:off x="6094413" y="2922588"/>
            <a:ext cx="2184400" cy="1212850"/>
            <a:chOff x="2352" y="0"/>
            <a:chExt cx="1376" cy="764"/>
          </a:xfrm>
        </p:grpSpPr>
        <p:sp>
          <p:nvSpPr>
            <p:cNvPr id="36933" name="Freeform 67"/>
            <p:cNvSpPr>
              <a:spLocks/>
            </p:cNvSpPr>
            <p:nvPr/>
          </p:nvSpPr>
          <p:spPr bwMode="auto">
            <a:xfrm>
              <a:off x="2352" y="0"/>
              <a:ext cx="1376" cy="764"/>
            </a:xfrm>
            <a:custGeom>
              <a:avLst/>
              <a:gdLst>
                <a:gd name="T0" fmla="*/ 113 w 1376"/>
                <a:gd name="T1" fmla="*/ 348 h 764"/>
                <a:gd name="T2" fmla="*/ 395 w 1376"/>
                <a:gd name="T3" fmla="*/ 162 h 764"/>
                <a:gd name="T4" fmla="*/ 710 w 1376"/>
                <a:gd name="T5" fmla="*/ 9 h 764"/>
                <a:gd name="T6" fmla="*/ 1160 w 1376"/>
                <a:gd name="T7" fmla="*/ 219 h 764"/>
                <a:gd name="T8" fmla="*/ 1367 w 1376"/>
                <a:gd name="T9" fmla="*/ 510 h 764"/>
                <a:gd name="T10" fmla="*/ 1103 w 1376"/>
                <a:gd name="T11" fmla="*/ 726 h 764"/>
                <a:gd name="T12" fmla="*/ 578 w 1376"/>
                <a:gd name="T13" fmla="*/ 738 h 764"/>
                <a:gd name="T14" fmla="*/ 77 w 1376"/>
                <a:gd name="T15" fmla="*/ 630 h 764"/>
                <a:gd name="T16" fmla="*/ 113 w 1376"/>
                <a:gd name="T17" fmla="*/ 348 h 76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376"/>
                <a:gd name="T28" fmla="*/ 0 h 764"/>
                <a:gd name="T29" fmla="*/ 1376 w 1376"/>
                <a:gd name="T30" fmla="*/ 764 h 764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376" h="764">
                  <a:moveTo>
                    <a:pt x="113" y="348"/>
                  </a:moveTo>
                  <a:cubicBezTo>
                    <a:pt x="166" y="270"/>
                    <a:pt x="296" y="218"/>
                    <a:pt x="395" y="162"/>
                  </a:cubicBezTo>
                  <a:cubicBezTo>
                    <a:pt x="494" y="106"/>
                    <a:pt x="583" y="0"/>
                    <a:pt x="710" y="9"/>
                  </a:cubicBezTo>
                  <a:cubicBezTo>
                    <a:pt x="837" y="18"/>
                    <a:pt x="1051" y="136"/>
                    <a:pt x="1160" y="219"/>
                  </a:cubicBezTo>
                  <a:cubicBezTo>
                    <a:pt x="1269" y="302"/>
                    <a:pt x="1376" y="426"/>
                    <a:pt x="1367" y="510"/>
                  </a:cubicBezTo>
                  <a:cubicBezTo>
                    <a:pt x="1358" y="594"/>
                    <a:pt x="1234" y="688"/>
                    <a:pt x="1103" y="726"/>
                  </a:cubicBezTo>
                  <a:cubicBezTo>
                    <a:pt x="972" y="764"/>
                    <a:pt x="749" y="754"/>
                    <a:pt x="578" y="738"/>
                  </a:cubicBezTo>
                  <a:cubicBezTo>
                    <a:pt x="407" y="722"/>
                    <a:pt x="154" y="695"/>
                    <a:pt x="77" y="630"/>
                  </a:cubicBezTo>
                  <a:cubicBezTo>
                    <a:pt x="0" y="565"/>
                    <a:pt x="60" y="426"/>
                    <a:pt x="113" y="348"/>
                  </a:cubicBezTo>
                  <a:close/>
                </a:path>
              </a:pathLst>
            </a:custGeom>
            <a:solidFill>
              <a:srgbClr val="66CC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36934" name="Group 68"/>
            <p:cNvGrpSpPr>
              <a:grpSpLocks/>
            </p:cNvGrpSpPr>
            <p:nvPr/>
          </p:nvGrpSpPr>
          <p:grpSpPr bwMode="auto">
            <a:xfrm>
              <a:off x="2448" y="74"/>
              <a:ext cx="1161" cy="675"/>
              <a:chOff x="-17" y="1286"/>
              <a:chExt cx="1161" cy="675"/>
            </a:xfrm>
          </p:grpSpPr>
          <p:sp>
            <p:nvSpPr>
              <p:cNvPr id="36935" name="Freeform 69"/>
              <p:cNvSpPr>
                <a:spLocks/>
              </p:cNvSpPr>
              <p:nvPr/>
            </p:nvSpPr>
            <p:spPr bwMode="auto">
              <a:xfrm>
                <a:off x="246" y="1476"/>
                <a:ext cx="222" cy="180"/>
              </a:xfrm>
              <a:custGeom>
                <a:avLst/>
                <a:gdLst>
                  <a:gd name="T0" fmla="*/ 0 w 222"/>
                  <a:gd name="T1" fmla="*/ 180 h 180"/>
                  <a:gd name="T2" fmla="*/ 222 w 222"/>
                  <a:gd name="T3" fmla="*/ 0 h 180"/>
                  <a:gd name="T4" fmla="*/ 0 60000 65536"/>
                  <a:gd name="T5" fmla="*/ 0 60000 65536"/>
                  <a:gd name="T6" fmla="*/ 0 w 222"/>
                  <a:gd name="T7" fmla="*/ 0 h 180"/>
                  <a:gd name="T8" fmla="*/ 222 w 222"/>
                  <a:gd name="T9" fmla="*/ 180 h 180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222" h="180">
                    <a:moveTo>
                      <a:pt x="0" y="180"/>
                    </a:moveTo>
                    <a:lnTo>
                      <a:pt x="222" y="0"/>
                    </a:lnTo>
                  </a:path>
                </a:pathLst>
              </a:cu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6936" name="Oval 70"/>
              <p:cNvSpPr>
                <a:spLocks noChangeArrowheads="1"/>
              </p:cNvSpPr>
              <p:nvPr/>
            </p:nvSpPr>
            <p:spPr bwMode="auto">
              <a:xfrm>
                <a:off x="-14" y="1712"/>
                <a:ext cx="313" cy="81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6937" name="Line 71"/>
              <p:cNvSpPr>
                <a:spLocks noChangeShapeType="1"/>
              </p:cNvSpPr>
              <p:nvPr/>
            </p:nvSpPr>
            <p:spPr bwMode="auto">
              <a:xfrm>
                <a:off x="-14" y="1705"/>
                <a:ext cx="1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6938" name="Line 72"/>
              <p:cNvSpPr>
                <a:spLocks noChangeShapeType="1"/>
              </p:cNvSpPr>
              <p:nvPr/>
            </p:nvSpPr>
            <p:spPr bwMode="auto">
              <a:xfrm>
                <a:off x="299" y="1705"/>
                <a:ext cx="1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6939" name="Rectangle 73"/>
              <p:cNvSpPr>
                <a:spLocks noChangeArrowheads="1"/>
              </p:cNvSpPr>
              <p:nvPr/>
            </p:nvSpPr>
            <p:spPr bwMode="auto">
              <a:xfrm>
                <a:off x="-14" y="1705"/>
                <a:ext cx="310" cy="49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/>
                <a:endParaRPr lang="en-US" sz="2400">
                  <a:latin typeface="Times New Roman" charset="0"/>
                </a:endParaRPr>
              </a:p>
            </p:txBody>
          </p:sp>
          <p:sp>
            <p:nvSpPr>
              <p:cNvPr id="36940" name="Oval 74"/>
              <p:cNvSpPr>
                <a:spLocks noChangeArrowheads="1"/>
              </p:cNvSpPr>
              <p:nvPr/>
            </p:nvSpPr>
            <p:spPr bwMode="auto">
              <a:xfrm>
                <a:off x="-17" y="1646"/>
                <a:ext cx="313" cy="95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6941" name="Freeform 75"/>
              <p:cNvSpPr>
                <a:spLocks/>
              </p:cNvSpPr>
              <p:nvPr/>
            </p:nvSpPr>
            <p:spPr bwMode="auto">
              <a:xfrm>
                <a:off x="651" y="1476"/>
                <a:ext cx="216" cy="189"/>
              </a:xfrm>
              <a:custGeom>
                <a:avLst/>
                <a:gdLst>
                  <a:gd name="T0" fmla="*/ 0 w 216"/>
                  <a:gd name="T1" fmla="*/ 0 h 189"/>
                  <a:gd name="T2" fmla="*/ 216 w 216"/>
                  <a:gd name="T3" fmla="*/ 189 h 189"/>
                  <a:gd name="T4" fmla="*/ 0 60000 65536"/>
                  <a:gd name="T5" fmla="*/ 0 60000 65536"/>
                  <a:gd name="T6" fmla="*/ 0 w 216"/>
                  <a:gd name="T7" fmla="*/ 0 h 189"/>
                  <a:gd name="T8" fmla="*/ 216 w 216"/>
                  <a:gd name="T9" fmla="*/ 189 h 189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216" h="189">
                    <a:moveTo>
                      <a:pt x="0" y="0"/>
                    </a:moveTo>
                    <a:lnTo>
                      <a:pt x="216" y="189"/>
                    </a:lnTo>
                  </a:path>
                </a:pathLst>
              </a:cu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6942" name="Freeform 76"/>
              <p:cNvSpPr>
                <a:spLocks/>
              </p:cNvSpPr>
              <p:nvPr/>
            </p:nvSpPr>
            <p:spPr bwMode="auto">
              <a:xfrm>
                <a:off x="303" y="1740"/>
                <a:ext cx="540" cy="3"/>
              </a:xfrm>
              <a:custGeom>
                <a:avLst/>
                <a:gdLst>
                  <a:gd name="T0" fmla="*/ 540 w 540"/>
                  <a:gd name="T1" fmla="*/ 3 h 3"/>
                  <a:gd name="T2" fmla="*/ 0 w 540"/>
                  <a:gd name="T3" fmla="*/ 0 h 3"/>
                  <a:gd name="T4" fmla="*/ 0 60000 65536"/>
                  <a:gd name="T5" fmla="*/ 0 60000 65536"/>
                  <a:gd name="T6" fmla="*/ 0 w 540"/>
                  <a:gd name="T7" fmla="*/ 0 h 3"/>
                  <a:gd name="T8" fmla="*/ 540 w 540"/>
                  <a:gd name="T9" fmla="*/ 3 h 3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540" h="3">
                    <a:moveTo>
                      <a:pt x="540" y="3"/>
                    </a:moveTo>
                    <a:lnTo>
                      <a:pt x="0" y="0"/>
                    </a:lnTo>
                  </a:path>
                </a:pathLst>
              </a:cu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36943" name="Group 77"/>
              <p:cNvGrpSpPr>
                <a:grpSpLocks/>
              </p:cNvGrpSpPr>
              <p:nvPr/>
            </p:nvGrpSpPr>
            <p:grpSpPr bwMode="auto">
              <a:xfrm>
                <a:off x="32" y="1598"/>
                <a:ext cx="210" cy="250"/>
                <a:chOff x="2952" y="2429"/>
                <a:chExt cx="211" cy="250"/>
              </a:xfrm>
            </p:grpSpPr>
            <p:sp>
              <p:nvSpPr>
                <p:cNvPr id="36965" name="Rectangle 78"/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chemeClr val="hlink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6966" name="Text Box 79"/>
                <p:cNvSpPr txBox="1">
                  <a:spLocks noChangeArrowheads="1"/>
                </p:cNvSpPr>
                <p:nvPr/>
              </p:nvSpPr>
              <p:spPr bwMode="auto">
                <a:xfrm>
                  <a:off x="2952" y="2429"/>
                  <a:ext cx="211" cy="2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  <a:cs typeface="ＭＳ Ｐゴシック" charset="0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9pPr>
                </a:lstStyle>
                <a:p>
                  <a:pPr algn="ctr"/>
                  <a:r>
                    <a:rPr lang="en-US" sz="2000"/>
                    <a:t>x</a:t>
                  </a:r>
                  <a:endParaRPr lang="en-US">
                    <a:latin typeface="Times New Roman" charset="0"/>
                  </a:endParaRPr>
                </a:p>
              </p:txBody>
            </p:sp>
          </p:grpSp>
          <p:grpSp>
            <p:nvGrpSpPr>
              <p:cNvPr id="36944" name="Group 80"/>
              <p:cNvGrpSpPr>
                <a:grpSpLocks/>
              </p:cNvGrpSpPr>
              <p:nvPr/>
            </p:nvGrpSpPr>
            <p:grpSpPr bwMode="auto">
              <a:xfrm>
                <a:off x="828" y="1580"/>
                <a:ext cx="316" cy="288"/>
                <a:chOff x="1740" y="2276"/>
                <a:chExt cx="316" cy="288"/>
              </a:xfrm>
            </p:grpSpPr>
            <p:sp>
              <p:nvSpPr>
                <p:cNvPr id="36957" name="Oval 81"/>
                <p:cNvSpPr>
                  <a:spLocks noChangeArrowheads="1"/>
                </p:cNvSpPr>
                <p:nvPr/>
              </p:nvSpPr>
              <p:spPr bwMode="auto">
                <a:xfrm>
                  <a:off x="1743" y="2420"/>
                  <a:ext cx="313" cy="81"/>
                </a:xfrm>
                <a:prstGeom prst="ellipse">
                  <a:avLst/>
                </a:prstGeom>
                <a:solidFill>
                  <a:schemeClr val="hlink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6958" name="Line 82"/>
                <p:cNvSpPr>
                  <a:spLocks noChangeShapeType="1"/>
                </p:cNvSpPr>
                <p:nvPr/>
              </p:nvSpPr>
              <p:spPr bwMode="auto">
                <a:xfrm>
                  <a:off x="1743" y="2413"/>
                  <a:ext cx="0" cy="5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6959" name="Line 83"/>
                <p:cNvSpPr>
                  <a:spLocks noChangeShapeType="1"/>
                </p:cNvSpPr>
                <p:nvPr/>
              </p:nvSpPr>
              <p:spPr bwMode="auto">
                <a:xfrm>
                  <a:off x="2056" y="2413"/>
                  <a:ext cx="0" cy="5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6960" name="Rectangle 84"/>
                <p:cNvSpPr>
                  <a:spLocks noChangeArrowheads="1"/>
                </p:cNvSpPr>
                <p:nvPr/>
              </p:nvSpPr>
              <p:spPr bwMode="auto">
                <a:xfrm>
                  <a:off x="1743" y="2413"/>
                  <a:ext cx="310" cy="49"/>
                </a:xfrm>
                <a:prstGeom prst="rect">
                  <a:avLst/>
                </a:prstGeom>
                <a:solidFill>
                  <a:schemeClr val="hlink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algn="ctr"/>
                  <a:endParaRPr lang="en-US" sz="2400">
                    <a:latin typeface="Times New Roman" charset="0"/>
                  </a:endParaRPr>
                </a:p>
              </p:txBody>
            </p:sp>
            <p:sp>
              <p:nvSpPr>
                <p:cNvPr id="36961" name="Oval 85"/>
                <p:cNvSpPr>
                  <a:spLocks noChangeArrowheads="1"/>
                </p:cNvSpPr>
                <p:nvPr/>
              </p:nvSpPr>
              <p:spPr bwMode="auto">
                <a:xfrm>
                  <a:off x="1740" y="2354"/>
                  <a:ext cx="313" cy="95"/>
                </a:xfrm>
                <a:prstGeom prst="ellipse">
                  <a:avLst/>
                </a:prstGeom>
                <a:solidFill>
                  <a:schemeClr val="hlink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36962" name="Group 86"/>
                <p:cNvGrpSpPr>
                  <a:grpSpLocks/>
                </p:cNvGrpSpPr>
                <p:nvPr/>
              </p:nvGrpSpPr>
              <p:grpSpPr bwMode="auto">
                <a:xfrm>
                  <a:off x="1792" y="2276"/>
                  <a:ext cx="219" cy="288"/>
                  <a:chOff x="2948" y="2399"/>
                  <a:chExt cx="220" cy="288"/>
                </a:xfrm>
              </p:grpSpPr>
              <p:sp>
                <p:nvSpPr>
                  <p:cNvPr id="36963" name="Rectangle 87"/>
                  <p:cNvSpPr>
                    <a:spLocks noChangeArrowheads="1"/>
                  </p:cNvSpPr>
                  <p:nvPr/>
                </p:nvSpPr>
                <p:spPr bwMode="auto">
                  <a:xfrm>
                    <a:off x="2982" y="2490"/>
                    <a:ext cx="144" cy="132"/>
                  </a:xfrm>
                  <a:prstGeom prst="rect">
                    <a:avLst/>
                  </a:prstGeom>
                  <a:solidFill>
                    <a:schemeClr val="hlink"/>
                  </a:solidFill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6964" name="Text Box 8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948" y="2399"/>
                    <a:ext cx="220" cy="288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 sz="2400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  <a:cs typeface="ＭＳ Ｐゴシック" charset="0"/>
                      </a:defRPr>
                    </a:lvl1pPr>
                    <a:lvl2pPr marL="37931725" indent="-37474525">
                      <a:defRPr sz="2400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2pPr>
                    <a:lvl3pPr>
                      <a:defRPr sz="2400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3pPr>
                    <a:lvl4pPr>
                      <a:defRPr sz="2400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4pPr>
                    <a:lvl5pPr>
                      <a:defRPr sz="2400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9pPr>
                  </a:lstStyle>
                  <a:p>
                    <a:pPr algn="ctr"/>
                    <a:r>
                      <a:rPr lang="en-US"/>
                      <a:t>z</a:t>
                    </a:r>
                  </a:p>
                </p:txBody>
              </p:sp>
            </p:grpSp>
          </p:grpSp>
          <p:sp>
            <p:nvSpPr>
              <p:cNvPr id="36945" name="Text Box 89"/>
              <p:cNvSpPr txBox="1">
                <a:spLocks noChangeArrowheads="1"/>
              </p:cNvSpPr>
              <p:nvPr/>
            </p:nvSpPr>
            <p:spPr bwMode="auto">
              <a:xfrm>
                <a:off x="731" y="1400"/>
                <a:ext cx="181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  <a:cs typeface="ＭＳ Ｐゴシック" charset="0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algn="ctr"/>
                <a:r>
                  <a:rPr lang="en-US" sz="1800"/>
                  <a:t>1</a:t>
                </a:r>
                <a:endParaRPr lang="en-US">
                  <a:latin typeface="Times New Roman" charset="0"/>
                </a:endParaRPr>
              </a:p>
            </p:txBody>
          </p:sp>
          <p:sp>
            <p:nvSpPr>
              <p:cNvPr id="36946" name="Text Box 90"/>
              <p:cNvSpPr txBox="1">
                <a:spLocks noChangeArrowheads="1"/>
              </p:cNvSpPr>
              <p:nvPr/>
            </p:nvSpPr>
            <p:spPr bwMode="auto">
              <a:xfrm>
                <a:off x="192" y="1397"/>
                <a:ext cx="204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  <a:cs typeface="ＭＳ Ｐゴシック" charset="0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algn="ctr"/>
                <a:r>
                  <a:rPr lang="en-US" sz="1800"/>
                  <a:t>2</a:t>
                </a:r>
                <a:endParaRPr lang="en-US">
                  <a:latin typeface="Times New Roman" charset="0"/>
                </a:endParaRPr>
              </a:p>
            </p:txBody>
          </p:sp>
          <p:sp>
            <p:nvSpPr>
              <p:cNvPr id="36947" name="Text Box 91"/>
              <p:cNvSpPr txBox="1">
                <a:spLocks noChangeArrowheads="1"/>
              </p:cNvSpPr>
              <p:nvPr/>
            </p:nvSpPr>
            <p:spPr bwMode="auto">
              <a:xfrm>
                <a:off x="477" y="1730"/>
                <a:ext cx="204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  <a:cs typeface="ＭＳ Ｐゴシック" charset="0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algn="ctr"/>
                <a:r>
                  <a:rPr lang="en-US" sz="1800"/>
                  <a:t>7</a:t>
                </a:r>
                <a:endParaRPr lang="en-US">
                  <a:latin typeface="Times New Roman" charset="0"/>
                </a:endParaRPr>
              </a:p>
            </p:txBody>
          </p:sp>
          <p:grpSp>
            <p:nvGrpSpPr>
              <p:cNvPr id="36948" name="Group 92"/>
              <p:cNvGrpSpPr>
                <a:grpSpLocks/>
              </p:cNvGrpSpPr>
              <p:nvPr/>
            </p:nvGrpSpPr>
            <p:grpSpPr bwMode="auto">
              <a:xfrm>
                <a:off x="408" y="1286"/>
                <a:ext cx="316" cy="250"/>
                <a:chOff x="1740" y="2306"/>
                <a:chExt cx="316" cy="250"/>
              </a:xfrm>
            </p:grpSpPr>
            <p:sp>
              <p:nvSpPr>
                <p:cNvPr id="36949" name="Oval 93"/>
                <p:cNvSpPr>
                  <a:spLocks noChangeArrowheads="1"/>
                </p:cNvSpPr>
                <p:nvPr/>
              </p:nvSpPr>
              <p:spPr bwMode="auto">
                <a:xfrm>
                  <a:off x="1743" y="2420"/>
                  <a:ext cx="313" cy="81"/>
                </a:xfrm>
                <a:prstGeom prst="ellipse">
                  <a:avLst/>
                </a:prstGeom>
                <a:solidFill>
                  <a:schemeClr val="hlink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6950" name="Line 94"/>
                <p:cNvSpPr>
                  <a:spLocks noChangeShapeType="1"/>
                </p:cNvSpPr>
                <p:nvPr/>
              </p:nvSpPr>
              <p:spPr bwMode="auto">
                <a:xfrm>
                  <a:off x="1743" y="2413"/>
                  <a:ext cx="0" cy="5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6951" name="Line 95"/>
                <p:cNvSpPr>
                  <a:spLocks noChangeShapeType="1"/>
                </p:cNvSpPr>
                <p:nvPr/>
              </p:nvSpPr>
              <p:spPr bwMode="auto">
                <a:xfrm>
                  <a:off x="2056" y="2413"/>
                  <a:ext cx="0" cy="5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6952" name="Rectangle 96"/>
                <p:cNvSpPr>
                  <a:spLocks noChangeArrowheads="1"/>
                </p:cNvSpPr>
                <p:nvPr/>
              </p:nvSpPr>
              <p:spPr bwMode="auto">
                <a:xfrm>
                  <a:off x="1743" y="2413"/>
                  <a:ext cx="310" cy="49"/>
                </a:xfrm>
                <a:prstGeom prst="rect">
                  <a:avLst/>
                </a:prstGeom>
                <a:solidFill>
                  <a:schemeClr val="hlink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algn="ctr"/>
                  <a:endParaRPr lang="en-US" sz="2400">
                    <a:latin typeface="Times New Roman" charset="0"/>
                  </a:endParaRPr>
                </a:p>
              </p:txBody>
            </p:sp>
            <p:sp>
              <p:nvSpPr>
                <p:cNvPr id="36953" name="Oval 97"/>
                <p:cNvSpPr>
                  <a:spLocks noChangeArrowheads="1"/>
                </p:cNvSpPr>
                <p:nvPr/>
              </p:nvSpPr>
              <p:spPr bwMode="auto">
                <a:xfrm>
                  <a:off x="1740" y="2354"/>
                  <a:ext cx="313" cy="95"/>
                </a:xfrm>
                <a:prstGeom prst="ellipse">
                  <a:avLst/>
                </a:prstGeom>
                <a:solidFill>
                  <a:schemeClr val="hlink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36954" name="Group 98"/>
                <p:cNvGrpSpPr>
                  <a:grpSpLocks/>
                </p:cNvGrpSpPr>
                <p:nvPr/>
              </p:nvGrpSpPr>
              <p:grpSpPr bwMode="auto">
                <a:xfrm>
                  <a:off x="1802" y="2306"/>
                  <a:ext cx="199" cy="250"/>
                  <a:chOff x="2957" y="2429"/>
                  <a:chExt cx="201" cy="250"/>
                </a:xfrm>
              </p:grpSpPr>
              <p:sp>
                <p:nvSpPr>
                  <p:cNvPr id="36955" name="Rectangle 99"/>
                  <p:cNvSpPr>
                    <a:spLocks noChangeArrowheads="1"/>
                  </p:cNvSpPr>
                  <p:nvPr/>
                </p:nvSpPr>
                <p:spPr bwMode="auto">
                  <a:xfrm>
                    <a:off x="2982" y="2490"/>
                    <a:ext cx="144" cy="132"/>
                  </a:xfrm>
                  <a:prstGeom prst="rect">
                    <a:avLst/>
                  </a:prstGeom>
                  <a:solidFill>
                    <a:schemeClr val="hlink"/>
                  </a:solidFill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6956" name="Text Box 10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957" y="2429"/>
                    <a:ext cx="201" cy="25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 sz="2400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  <a:cs typeface="ＭＳ Ｐゴシック" charset="0"/>
                      </a:defRPr>
                    </a:lvl1pPr>
                    <a:lvl2pPr marL="37931725" indent="-37474525">
                      <a:defRPr sz="2400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2pPr>
                    <a:lvl3pPr>
                      <a:defRPr sz="2400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3pPr>
                    <a:lvl4pPr>
                      <a:defRPr sz="2400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4pPr>
                    <a:lvl5pPr>
                      <a:defRPr sz="2400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9pPr>
                  </a:lstStyle>
                  <a:p>
                    <a:pPr algn="ctr"/>
                    <a:r>
                      <a:rPr lang="en-US" sz="2000"/>
                      <a:t>y</a:t>
                    </a:r>
                    <a:endParaRPr lang="en-US">
                      <a:latin typeface="Times New Roman" charset="0"/>
                    </a:endParaRPr>
                  </a:p>
                </p:txBody>
              </p:sp>
            </p:grpSp>
          </p:grpSp>
        </p:grpSp>
      </p:grpSp>
      <p:sp>
        <p:nvSpPr>
          <p:cNvPr id="36918" name="Text Box 101"/>
          <p:cNvSpPr txBox="1">
            <a:spLocks noChangeArrowheads="1"/>
          </p:cNvSpPr>
          <p:nvPr/>
        </p:nvSpPr>
        <p:spPr bwMode="auto">
          <a:xfrm>
            <a:off x="0" y="685800"/>
            <a:ext cx="1579563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b="1" u="sng"/>
              <a:t>node x table</a:t>
            </a:r>
          </a:p>
        </p:txBody>
      </p:sp>
      <p:sp>
        <p:nvSpPr>
          <p:cNvPr id="36919" name="Text Box 102"/>
          <p:cNvSpPr txBox="1">
            <a:spLocks noChangeArrowheads="1"/>
          </p:cNvSpPr>
          <p:nvPr/>
        </p:nvSpPr>
        <p:spPr bwMode="auto">
          <a:xfrm>
            <a:off x="0" y="2590800"/>
            <a:ext cx="157162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b="1" u="sng"/>
              <a:t>node y table</a:t>
            </a:r>
          </a:p>
        </p:txBody>
      </p:sp>
      <p:sp>
        <p:nvSpPr>
          <p:cNvPr id="36920" name="Text Box 103"/>
          <p:cNvSpPr txBox="1">
            <a:spLocks noChangeArrowheads="1"/>
          </p:cNvSpPr>
          <p:nvPr/>
        </p:nvSpPr>
        <p:spPr bwMode="auto">
          <a:xfrm>
            <a:off x="0" y="4343400"/>
            <a:ext cx="1566863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b="1" u="sng"/>
              <a:t>node z table</a:t>
            </a:r>
          </a:p>
        </p:txBody>
      </p:sp>
      <p:sp>
        <p:nvSpPr>
          <p:cNvPr id="36921" name="Oval 104"/>
          <p:cNvSpPr>
            <a:spLocks noChangeArrowheads="1"/>
          </p:cNvSpPr>
          <p:nvPr/>
        </p:nvSpPr>
        <p:spPr bwMode="auto">
          <a:xfrm>
            <a:off x="1219200" y="1676400"/>
            <a:ext cx="1066800" cy="381000"/>
          </a:xfrm>
          <a:prstGeom prst="ellips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922" name="Oval 105"/>
          <p:cNvSpPr>
            <a:spLocks noChangeArrowheads="1"/>
          </p:cNvSpPr>
          <p:nvPr/>
        </p:nvSpPr>
        <p:spPr bwMode="auto">
          <a:xfrm>
            <a:off x="1219200" y="3733800"/>
            <a:ext cx="1066800" cy="381000"/>
          </a:xfrm>
          <a:prstGeom prst="ellips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923" name="Oval 106"/>
          <p:cNvSpPr>
            <a:spLocks noChangeArrowheads="1"/>
          </p:cNvSpPr>
          <p:nvPr/>
        </p:nvSpPr>
        <p:spPr bwMode="auto">
          <a:xfrm>
            <a:off x="1219200" y="5943600"/>
            <a:ext cx="1066800" cy="381000"/>
          </a:xfrm>
          <a:prstGeom prst="ellips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924" name="Oval 107"/>
          <p:cNvSpPr>
            <a:spLocks noChangeArrowheads="1"/>
          </p:cNvSpPr>
          <p:nvPr/>
        </p:nvSpPr>
        <p:spPr bwMode="auto">
          <a:xfrm>
            <a:off x="3297238" y="1676400"/>
            <a:ext cx="1066800" cy="381000"/>
          </a:xfrm>
          <a:prstGeom prst="ellips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28172" name="Rectangle 108"/>
          <p:cNvSpPr>
            <a:spLocks noChangeArrowheads="1"/>
          </p:cNvSpPr>
          <p:nvPr/>
        </p:nvSpPr>
        <p:spPr bwMode="auto">
          <a:xfrm>
            <a:off x="1590675" y="187325"/>
            <a:ext cx="44767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algn="just"/>
            <a:r>
              <a:rPr lang="fr-FR">
                <a:solidFill>
                  <a:srgbClr val="000000"/>
                </a:solidFill>
                <a:cs typeface="Times New Roman" charset="0"/>
              </a:rPr>
              <a:t>D</a:t>
            </a:r>
            <a:r>
              <a:rPr lang="fr-FR" baseline="-25000">
                <a:solidFill>
                  <a:srgbClr val="000000"/>
                </a:solidFill>
                <a:cs typeface="Times New Roman" charset="0"/>
              </a:rPr>
              <a:t>x</a:t>
            </a:r>
            <a:r>
              <a:rPr lang="fr-FR">
                <a:solidFill>
                  <a:srgbClr val="000000"/>
                </a:solidFill>
                <a:cs typeface="Times New Roman" charset="0"/>
              </a:rPr>
              <a:t>(y) = min{c(x,y) + D</a:t>
            </a:r>
            <a:r>
              <a:rPr lang="fr-FR" baseline="-25000">
                <a:solidFill>
                  <a:srgbClr val="000000"/>
                </a:solidFill>
                <a:cs typeface="Times New Roman" charset="0"/>
              </a:rPr>
              <a:t>y</a:t>
            </a:r>
            <a:r>
              <a:rPr lang="fr-FR">
                <a:solidFill>
                  <a:srgbClr val="000000"/>
                </a:solidFill>
                <a:cs typeface="Times New Roman" charset="0"/>
              </a:rPr>
              <a:t>(y), c(x,z) + D</a:t>
            </a:r>
            <a:r>
              <a:rPr lang="fr-FR" baseline="-25000">
                <a:solidFill>
                  <a:srgbClr val="000000"/>
                </a:solidFill>
                <a:cs typeface="Times New Roman" charset="0"/>
              </a:rPr>
              <a:t>z</a:t>
            </a:r>
            <a:r>
              <a:rPr lang="fr-FR">
                <a:solidFill>
                  <a:srgbClr val="000000"/>
                </a:solidFill>
                <a:cs typeface="Times New Roman" charset="0"/>
              </a:rPr>
              <a:t>(y)} </a:t>
            </a:r>
            <a:br>
              <a:rPr lang="fr-FR">
                <a:solidFill>
                  <a:srgbClr val="000000"/>
                </a:solidFill>
                <a:cs typeface="Times New Roman" charset="0"/>
              </a:rPr>
            </a:br>
            <a:r>
              <a:rPr lang="fr-FR">
                <a:solidFill>
                  <a:srgbClr val="000000"/>
                </a:solidFill>
                <a:cs typeface="Times New Roman" charset="0"/>
              </a:rPr>
              <a:t>             = min{2+0 , 7+1} = 2</a:t>
            </a:r>
          </a:p>
        </p:txBody>
      </p:sp>
      <p:sp>
        <p:nvSpPr>
          <p:cNvPr id="728173" name="Line 109"/>
          <p:cNvSpPr>
            <a:spLocks noChangeShapeType="1"/>
          </p:cNvSpPr>
          <p:nvPr/>
        </p:nvSpPr>
        <p:spPr bwMode="auto">
          <a:xfrm flipH="1">
            <a:off x="3760788" y="809625"/>
            <a:ext cx="809625" cy="966788"/>
          </a:xfrm>
          <a:prstGeom prst="line">
            <a:avLst/>
          </a:prstGeom>
          <a:noFill/>
          <a:ln w="12700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728174" name="Rectangle 110"/>
          <p:cNvSpPr>
            <a:spLocks noChangeArrowheads="1"/>
          </p:cNvSpPr>
          <p:nvPr/>
        </p:nvSpPr>
        <p:spPr bwMode="auto">
          <a:xfrm>
            <a:off x="6384925" y="28575"/>
            <a:ext cx="2803525" cy="1082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fr-FR" i="1"/>
              <a:t>D</a:t>
            </a:r>
            <a:r>
              <a:rPr lang="fr-FR" i="1" baseline="-25000"/>
              <a:t>x</a:t>
            </a:r>
            <a:r>
              <a:rPr lang="fr-FR" i="1"/>
              <a:t>(z) = </a:t>
            </a:r>
            <a:r>
              <a:rPr lang="fr-FR"/>
              <a:t>min{</a:t>
            </a:r>
            <a:r>
              <a:rPr lang="fr-FR" i="1"/>
              <a:t>c(x,y) + </a:t>
            </a:r>
            <a:br>
              <a:rPr lang="fr-FR" i="1"/>
            </a:br>
            <a:r>
              <a:rPr lang="fr-FR" i="1"/>
              <a:t>      D</a:t>
            </a:r>
            <a:r>
              <a:rPr lang="fr-FR" i="1" baseline="-25000"/>
              <a:t>y</a:t>
            </a:r>
            <a:r>
              <a:rPr lang="fr-FR" i="1"/>
              <a:t>(z), c(x,z) + D</a:t>
            </a:r>
            <a:r>
              <a:rPr lang="fr-FR" i="1" baseline="-25000"/>
              <a:t>z</a:t>
            </a:r>
            <a:r>
              <a:rPr lang="fr-FR" i="1"/>
              <a:t>(z)</a:t>
            </a:r>
            <a:r>
              <a:rPr lang="fr-FR"/>
              <a:t>} </a:t>
            </a:r>
          </a:p>
          <a:p>
            <a:pPr algn="just">
              <a:lnSpc>
                <a:spcPct val="120000"/>
              </a:lnSpc>
            </a:pPr>
            <a:r>
              <a:rPr lang="fr-FR"/>
              <a:t>= min{2+1 , 7+0} = 3</a:t>
            </a:r>
          </a:p>
        </p:txBody>
      </p:sp>
      <p:sp>
        <p:nvSpPr>
          <p:cNvPr id="728175" name="Line 111"/>
          <p:cNvSpPr>
            <a:spLocks noChangeShapeType="1"/>
          </p:cNvSpPr>
          <p:nvPr/>
        </p:nvSpPr>
        <p:spPr bwMode="auto">
          <a:xfrm flipH="1">
            <a:off x="4179888" y="482600"/>
            <a:ext cx="2586037" cy="1333500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728176" name="Text Box 112"/>
          <p:cNvSpPr txBox="1">
            <a:spLocks noChangeArrowheads="1"/>
          </p:cNvSpPr>
          <p:nvPr/>
        </p:nvSpPr>
        <p:spPr bwMode="auto">
          <a:xfrm>
            <a:off x="3922713" y="1679575"/>
            <a:ext cx="3238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 sz="1800"/>
              <a:t>3</a:t>
            </a:r>
          </a:p>
        </p:txBody>
      </p:sp>
      <p:sp>
        <p:nvSpPr>
          <p:cNvPr id="728177" name="Text Box 113"/>
          <p:cNvSpPr txBox="1">
            <a:spLocks noChangeArrowheads="1"/>
          </p:cNvSpPr>
          <p:nvPr/>
        </p:nvSpPr>
        <p:spPr bwMode="auto">
          <a:xfrm>
            <a:off x="3579813" y="1679575"/>
            <a:ext cx="3429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 sz="1800"/>
              <a:t>2 </a:t>
            </a:r>
          </a:p>
        </p:txBody>
      </p:sp>
      <p:sp>
        <p:nvSpPr>
          <p:cNvPr id="36931" name="Text Box 56"/>
          <p:cNvSpPr txBox="1">
            <a:spLocks noChangeArrowheads="1"/>
          </p:cNvSpPr>
          <p:nvPr/>
        </p:nvSpPr>
        <p:spPr bwMode="auto">
          <a:xfrm>
            <a:off x="3135313" y="4308475"/>
            <a:ext cx="39116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 sz="1800"/>
              <a:t>To start just know directly connected links…tell neighbors</a:t>
            </a:r>
          </a:p>
        </p:txBody>
      </p:sp>
      <p:sp>
        <p:nvSpPr>
          <p:cNvPr id="36932" name="Text Box 66"/>
          <p:cNvSpPr txBox="1">
            <a:spLocks noChangeArrowheads="1"/>
          </p:cNvSpPr>
          <p:nvPr/>
        </p:nvSpPr>
        <p:spPr bwMode="auto">
          <a:xfrm>
            <a:off x="4740275" y="1755775"/>
            <a:ext cx="3065463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 sz="1800">
                <a:solidFill>
                  <a:schemeClr val="accent2"/>
                </a:solidFill>
              </a:rPr>
              <a:t>X hears news from Y and Z</a:t>
            </a:r>
          </a:p>
        </p:txBody>
      </p:sp>
    </p:spTree>
    <p:extLst>
      <p:ext uri="{BB962C8B-B14F-4D97-AF65-F5344CB8AC3E}">
        <p14:creationId xmlns:p14="http://schemas.microsoft.com/office/powerpoint/2010/main" val="4142124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8172" grpId="0"/>
      <p:bldP spid="728173" grpId="0" animBg="1"/>
      <p:bldP spid="728174" grpId="0"/>
      <p:bldP spid="728175" grpId="0" animBg="1"/>
      <p:bldP spid="728176" grpId="0"/>
      <p:bldP spid="728177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Footer Placeholder 2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 sz="1400"/>
              <a:t>Network Layer</a:t>
            </a:r>
          </a:p>
        </p:txBody>
      </p:sp>
      <p:sp>
        <p:nvSpPr>
          <p:cNvPr id="37891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 sz="1400">
                <a:latin typeface="Times New Roman" charset="0"/>
              </a:rPr>
              <a:t>4-</a:t>
            </a:r>
            <a:fld id="{B494FE6C-9169-644D-BC9E-7F55578A8572}" type="slidenum">
              <a:rPr lang="en-US" sz="1400">
                <a:latin typeface="Times New Roman" charset="0"/>
              </a:rPr>
              <a:pPr/>
              <a:t>44</a:t>
            </a:fld>
            <a:endParaRPr lang="en-US" sz="1400">
              <a:latin typeface="Times New Roman" charset="0"/>
            </a:endParaRPr>
          </a:p>
        </p:txBody>
      </p:sp>
      <p:grpSp>
        <p:nvGrpSpPr>
          <p:cNvPr id="37892" name="Group 2"/>
          <p:cNvGrpSpPr>
            <a:grpSpLocks/>
          </p:cNvGrpSpPr>
          <p:nvPr/>
        </p:nvGrpSpPr>
        <p:grpSpPr bwMode="auto">
          <a:xfrm>
            <a:off x="533400" y="990600"/>
            <a:ext cx="1752600" cy="1738313"/>
            <a:chOff x="240" y="192"/>
            <a:chExt cx="1104" cy="1095"/>
          </a:xfrm>
        </p:grpSpPr>
        <p:sp>
          <p:nvSpPr>
            <p:cNvPr id="38048" name="Line 3"/>
            <p:cNvSpPr>
              <a:spLocks noChangeShapeType="1"/>
            </p:cNvSpPr>
            <p:nvPr/>
          </p:nvSpPr>
          <p:spPr bwMode="auto">
            <a:xfrm>
              <a:off x="672" y="480"/>
              <a:ext cx="0" cy="7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8049" name="Line 4"/>
            <p:cNvSpPr>
              <a:spLocks noChangeShapeType="1"/>
            </p:cNvSpPr>
            <p:nvPr/>
          </p:nvSpPr>
          <p:spPr bwMode="auto">
            <a:xfrm>
              <a:off x="480" y="624"/>
              <a:ext cx="86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8050" name="Text Box 5"/>
            <p:cNvSpPr txBox="1">
              <a:spLocks noChangeArrowheads="1"/>
            </p:cNvSpPr>
            <p:nvPr/>
          </p:nvSpPr>
          <p:spPr bwMode="auto">
            <a:xfrm>
              <a:off x="672" y="384"/>
              <a:ext cx="611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r>
                <a:rPr lang="en-US" sz="1800"/>
                <a:t>x   y   z</a:t>
              </a:r>
            </a:p>
          </p:txBody>
        </p:sp>
        <p:sp>
          <p:nvSpPr>
            <p:cNvPr id="38051" name="Text Box 6"/>
            <p:cNvSpPr txBox="1">
              <a:spLocks noChangeArrowheads="1"/>
            </p:cNvSpPr>
            <p:nvPr/>
          </p:nvSpPr>
          <p:spPr bwMode="auto">
            <a:xfrm>
              <a:off x="480" y="624"/>
              <a:ext cx="201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r>
                <a:rPr lang="en-US" sz="1800"/>
                <a:t>x</a:t>
              </a:r>
            </a:p>
          </p:txBody>
        </p:sp>
        <p:sp>
          <p:nvSpPr>
            <p:cNvPr id="38052" name="Text Box 7"/>
            <p:cNvSpPr txBox="1">
              <a:spLocks noChangeArrowheads="1"/>
            </p:cNvSpPr>
            <p:nvPr/>
          </p:nvSpPr>
          <p:spPr bwMode="auto">
            <a:xfrm>
              <a:off x="480" y="816"/>
              <a:ext cx="191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r>
                <a:rPr lang="en-US" sz="1800"/>
                <a:t>y</a:t>
              </a:r>
            </a:p>
          </p:txBody>
        </p:sp>
        <p:sp>
          <p:nvSpPr>
            <p:cNvPr id="38053" name="Text Box 8"/>
            <p:cNvSpPr txBox="1">
              <a:spLocks noChangeArrowheads="1"/>
            </p:cNvSpPr>
            <p:nvPr/>
          </p:nvSpPr>
          <p:spPr bwMode="auto">
            <a:xfrm>
              <a:off x="480" y="1008"/>
              <a:ext cx="193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r>
                <a:rPr lang="en-US" sz="1800"/>
                <a:t>z</a:t>
              </a:r>
            </a:p>
          </p:txBody>
        </p:sp>
        <p:sp>
          <p:nvSpPr>
            <p:cNvPr id="38054" name="Text Box 9"/>
            <p:cNvSpPr txBox="1">
              <a:spLocks noChangeArrowheads="1"/>
            </p:cNvSpPr>
            <p:nvPr/>
          </p:nvSpPr>
          <p:spPr bwMode="auto">
            <a:xfrm>
              <a:off x="672" y="624"/>
              <a:ext cx="595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r>
                <a:rPr lang="en-US" sz="1800"/>
                <a:t>0  2   7</a:t>
              </a:r>
            </a:p>
          </p:txBody>
        </p:sp>
        <p:sp>
          <p:nvSpPr>
            <p:cNvPr id="38055" name="Text Box 10"/>
            <p:cNvSpPr txBox="1">
              <a:spLocks noChangeArrowheads="1"/>
            </p:cNvSpPr>
            <p:nvPr/>
          </p:nvSpPr>
          <p:spPr bwMode="auto">
            <a:xfrm>
              <a:off x="672" y="864"/>
              <a:ext cx="237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r>
                <a:rPr lang="en-US" sz="1800"/>
                <a:t>∞</a:t>
              </a:r>
            </a:p>
          </p:txBody>
        </p:sp>
        <p:sp>
          <p:nvSpPr>
            <p:cNvPr id="38056" name="Text Box 11"/>
            <p:cNvSpPr txBox="1">
              <a:spLocks noChangeArrowheads="1"/>
            </p:cNvSpPr>
            <p:nvPr/>
          </p:nvSpPr>
          <p:spPr bwMode="auto">
            <a:xfrm>
              <a:off x="816" y="864"/>
              <a:ext cx="237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r>
                <a:rPr lang="en-US" sz="1800"/>
                <a:t>∞</a:t>
              </a:r>
            </a:p>
          </p:txBody>
        </p:sp>
        <p:sp>
          <p:nvSpPr>
            <p:cNvPr id="38057" name="Text Box 12"/>
            <p:cNvSpPr txBox="1">
              <a:spLocks noChangeArrowheads="1"/>
            </p:cNvSpPr>
            <p:nvPr/>
          </p:nvSpPr>
          <p:spPr bwMode="auto">
            <a:xfrm>
              <a:off x="1056" y="864"/>
              <a:ext cx="237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r>
                <a:rPr lang="en-US" sz="1800"/>
                <a:t>∞</a:t>
              </a:r>
            </a:p>
          </p:txBody>
        </p:sp>
        <p:sp>
          <p:nvSpPr>
            <p:cNvPr id="38058" name="Text Box 13"/>
            <p:cNvSpPr txBox="1">
              <a:spLocks noChangeArrowheads="1"/>
            </p:cNvSpPr>
            <p:nvPr/>
          </p:nvSpPr>
          <p:spPr bwMode="auto">
            <a:xfrm>
              <a:off x="672" y="1056"/>
              <a:ext cx="237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r>
                <a:rPr lang="en-US" sz="1800"/>
                <a:t>∞</a:t>
              </a:r>
            </a:p>
          </p:txBody>
        </p:sp>
        <p:sp>
          <p:nvSpPr>
            <p:cNvPr id="38059" name="Text Box 14"/>
            <p:cNvSpPr txBox="1">
              <a:spLocks noChangeArrowheads="1"/>
            </p:cNvSpPr>
            <p:nvPr/>
          </p:nvSpPr>
          <p:spPr bwMode="auto">
            <a:xfrm>
              <a:off x="816" y="1056"/>
              <a:ext cx="237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r>
                <a:rPr lang="en-US" sz="1800"/>
                <a:t>∞</a:t>
              </a:r>
            </a:p>
          </p:txBody>
        </p:sp>
        <p:sp>
          <p:nvSpPr>
            <p:cNvPr id="38060" name="Text Box 15"/>
            <p:cNvSpPr txBox="1">
              <a:spLocks noChangeArrowheads="1"/>
            </p:cNvSpPr>
            <p:nvPr/>
          </p:nvSpPr>
          <p:spPr bwMode="auto">
            <a:xfrm>
              <a:off x="1056" y="1056"/>
              <a:ext cx="237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r>
                <a:rPr lang="en-US" sz="1800"/>
                <a:t>∞</a:t>
              </a:r>
            </a:p>
          </p:txBody>
        </p:sp>
        <p:sp>
          <p:nvSpPr>
            <p:cNvPr id="38061" name="Text Box 16"/>
            <p:cNvSpPr txBox="1">
              <a:spLocks noChangeArrowheads="1"/>
            </p:cNvSpPr>
            <p:nvPr/>
          </p:nvSpPr>
          <p:spPr bwMode="auto">
            <a:xfrm rot="-5400000">
              <a:off x="133" y="827"/>
              <a:ext cx="44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r>
                <a:rPr lang="en-US" sz="1800"/>
                <a:t>from</a:t>
              </a:r>
            </a:p>
          </p:txBody>
        </p:sp>
        <p:sp>
          <p:nvSpPr>
            <p:cNvPr id="38062" name="Text Box 17"/>
            <p:cNvSpPr txBox="1">
              <a:spLocks noChangeArrowheads="1"/>
            </p:cNvSpPr>
            <p:nvPr/>
          </p:nvSpPr>
          <p:spPr bwMode="auto">
            <a:xfrm>
              <a:off x="672" y="192"/>
              <a:ext cx="591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r>
                <a:rPr lang="en-US" sz="1800"/>
                <a:t>cost to</a:t>
              </a:r>
            </a:p>
          </p:txBody>
        </p:sp>
      </p:grpSp>
      <p:sp>
        <p:nvSpPr>
          <p:cNvPr id="37893" name="Text Box 18"/>
          <p:cNvSpPr txBox="1">
            <a:spLocks noChangeArrowheads="1"/>
          </p:cNvSpPr>
          <p:nvPr/>
        </p:nvSpPr>
        <p:spPr bwMode="auto">
          <a:xfrm rot="-5400000">
            <a:off x="362744" y="3828256"/>
            <a:ext cx="70802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 sz="1800"/>
              <a:t>from</a:t>
            </a:r>
          </a:p>
        </p:txBody>
      </p:sp>
      <p:sp>
        <p:nvSpPr>
          <p:cNvPr id="37894" name="Text Box 19"/>
          <p:cNvSpPr txBox="1">
            <a:spLocks noChangeArrowheads="1"/>
          </p:cNvSpPr>
          <p:nvPr/>
        </p:nvSpPr>
        <p:spPr bwMode="auto">
          <a:xfrm rot="-5400000">
            <a:off x="362744" y="5580856"/>
            <a:ext cx="70802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 sz="1800"/>
              <a:t>from</a:t>
            </a:r>
          </a:p>
        </p:txBody>
      </p:sp>
      <p:sp>
        <p:nvSpPr>
          <p:cNvPr id="37895" name="Line 20"/>
          <p:cNvSpPr>
            <a:spLocks noChangeShapeType="1"/>
          </p:cNvSpPr>
          <p:nvPr/>
        </p:nvSpPr>
        <p:spPr bwMode="auto">
          <a:xfrm>
            <a:off x="5486400" y="1524000"/>
            <a:ext cx="0" cy="1219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37896" name="Line 21"/>
          <p:cNvSpPr>
            <a:spLocks noChangeShapeType="1"/>
          </p:cNvSpPr>
          <p:nvPr/>
        </p:nvSpPr>
        <p:spPr bwMode="auto">
          <a:xfrm>
            <a:off x="5181600" y="1752600"/>
            <a:ext cx="1371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37897" name="Text Box 22"/>
          <p:cNvSpPr txBox="1">
            <a:spLocks noChangeArrowheads="1"/>
          </p:cNvSpPr>
          <p:nvPr/>
        </p:nvSpPr>
        <p:spPr bwMode="auto">
          <a:xfrm>
            <a:off x="5486400" y="1371600"/>
            <a:ext cx="969963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 sz="1800"/>
              <a:t>x   y   z</a:t>
            </a:r>
          </a:p>
        </p:txBody>
      </p:sp>
      <p:sp>
        <p:nvSpPr>
          <p:cNvPr id="37898" name="Text Box 23"/>
          <p:cNvSpPr txBox="1">
            <a:spLocks noChangeArrowheads="1"/>
          </p:cNvSpPr>
          <p:nvPr/>
        </p:nvSpPr>
        <p:spPr bwMode="auto">
          <a:xfrm>
            <a:off x="5181600" y="1752600"/>
            <a:ext cx="31908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 sz="1800"/>
              <a:t>x</a:t>
            </a:r>
          </a:p>
        </p:txBody>
      </p:sp>
      <p:sp>
        <p:nvSpPr>
          <p:cNvPr id="37899" name="Text Box 24"/>
          <p:cNvSpPr txBox="1">
            <a:spLocks noChangeArrowheads="1"/>
          </p:cNvSpPr>
          <p:nvPr/>
        </p:nvSpPr>
        <p:spPr bwMode="auto">
          <a:xfrm>
            <a:off x="5181600" y="2057400"/>
            <a:ext cx="303213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 sz="1800"/>
              <a:t>y</a:t>
            </a:r>
          </a:p>
        </p:txBody>
      </p:sp>
      <p:sp>
        <p:nvSpPr>
          <p:cNvPr id="37900" name="Text Box 25"/>
          <p:cNvSpPr txBox="1">
            <a:spLocks noChangeArrowheads="1"/>
          </p:cNvSpPr>
          <p:nvPr/>
        </p:nvSpPr>
        <p:spPr bwMode="auto">
          <a:xfrm>
            <a:off x="5181600" y="2362200"/>
            <a:ext cx="30638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 sz="1800"/>
              <a:t>z</a:t>
            </a:r>
          </a:p>
        </p:txBody>
      </p:sp>
      <p:sp>
        <p:nvSpPr>
          <p:cNvPr id="37901" name="Text Box 26"/>
          <p:cNvSpPr txBox="1">
            <a:spLocks noChangeArrowheads="1"/>
          </p:cNvSpPr>
          <p:nvPr/>
        </p:nvSpPr>
        <p:spPr bwMode="auto">
          <a:xfrm>
            <a:off x="5486400" y="1752600"/>
            <a:ext cx="944563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 sz="1800"/>
              <a:t>0  2   3</a:t>
            </a:r>
          </a:p>
        </p:txBody>
      </p:sp>
      <p:sp>
        <p:nvSpPr>
          <p:cNvPr id="37902" name="Text Box 27"/>
          <p:cNvSpPr txBox="1">
            <a:spLocks noChangeArrowheads="1"/>
          </p:cNvSpPr>
          <p:nvPr/>
        </p:nvSpPr>
        <p:spPr bwMode="auto">
          <a:xfrm rot="-5400000">
            <a:off x="4629944" y="2075656"/>
            <a:ext cx="70802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 sz="1800"/>
              <a:t>from</a:t>
            </a:r>
          </a:p>
        </p:txBody>
      </p:sp>
      <p:sp>
        <p:nvSpPr>
          <p:cNvPr id="37903" name="Text Box 28"/>
          <p:cNvSpPr txBox="1">
            <a:spLocks noChangeArrowheads="1"/>
          </p:cNvSpPr>
          <p:nvPr/>
        </p:nvSpPr>
        <p:spPr bwMode="auto">
          <a:xfrm>
            <a:off x="5486400" y="1066800"/>
            <a:ext cx="938213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 sz="1800"/>
              <a:t>cost to</a:t>
            </a:r>
          </a:p>
        </p:txBody>
      </p:sp>
      <p:sp>
        <p:nvSpPr>
          <p:cNvPr id="37904" name="Line 29"/>
          <p:cNvSpPr>
            <a:spLocks noChangeShapeType="1"/>
          </p:cNvSpPr>
          <p:nvPr/>
        </p:nvSpPr>
        <p:spPr bwMode="auto">
          <a:xfrm>
            <a:off x="3276600" y="1447800"/>
            <a:ext cx="0" cy="1219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37905" name="Line 30"/>
          <p:cNvSpPr>
            <a:spLocks noChangeShapeType="1"/>
          </p:cNvSpPr>
          <p:nvPr/>
        </p:nvSpPr>
        <p:spPr bwMode="auto">
          <a:xfrm>
            <a:off x="2971800" y="1676400"/>
            <a:ext cx="1371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37906" name="Text Box 31"/>
          <p:cNvSpPr txBox="1">
            <a:spLocks noChangeArrowheads="1"/>
          </p:cNvSpPr>
          <p:nvPr/>
        </p:nvSpPr>
        <p:spPr bwMode="auto">
          <a:xfrm>
            <a:off x="3276600" y="1295400"/>
            <a:ext cx="969963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 sz="1800"/>
              <a:t>x   y   z</a:t>
            </a:r>
          </a:p>
        </p:txBody>
      </p:sp>
      <p:sp>
        <p:nvSpPr>
          <p:cNvPr id="37907" name="Text Box 32"/>
          <p:cNvSpPr txBox="1">
            <a:spLocks noChangeArrowheads="1"/>
          </p:cNvSpPr>
          <p:nvPr/>
        </p:nvSpPr>
        <p:spPr bwMode="auto">
          <a:xfrm>
            <a:off x="2971800" y="1676400"/>
            <a:ext cx="31908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 sz="1800"/>
              <a:t>x</a:t>
            </a:r>
          </a:p>
        </p:txBody>
      </p:sp>
      <p:sp>
        <p:nvSpPr>
          <p:cNvPr id="37908" name="Text Box 33"/>
          <p:cNvSpPr txBox="1">
            <a:spLocks noChangeArrowheads="1"/>
          </p:cNvSpPr>
          <p:nvPr/>
        </p:nvSpPr>
        <p:spPr bwMode="auto">
          <a:xfrm>
            <a:off x="2971800" y="1981200"/>
            <a:ext cx="303213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 sz="1800"/>
              <a:t>y</a:t>
            </a:r>
          </a:p>
        </p:txBody>
      </p:sp>
      <p:sp>
        <p:nvSpPr>
          <p:cNvPr id="37909" name="Text Box 34"/>
          <p:cNvSpPr txBox="1">
            <a:spLocks noChangeArrowheads="1"/>
          </p:cNvSpPr>
          <p:nvPr/>
        </p:nvSpPr>
        <p:spPr bwMode="auto">
          <a:xfrm>
            <a:off x="2971800" y="2286000"/>
            <a:ext cx="30638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 sz="1800"/>
              <a:t>z</a:t>
            </a:r>
          </a:p>
        </p:txBody>
      </p:sp>
      <p:sp>
        <p:nvSpPr>
          <p:cNvPr id="37910" name="Text Box 35"/>
          <p:cNvSpPr txBox="1">
            <a:spLocks noChangeArrowheads="1"/>
          </p:cNvSpPr>
          <p:nvPr/>
        </p:nvSpPr>
        <p:spPr bwMode="auto">
          <a:xfrm>
            <a:off x="3276600" y="1676400"/>
            <a:ext cx="944563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 sz="1800"/>
              <a:t>0  2   3</a:t>
            </a:r>
          </a:p>
        </p:txBody>
      </p:sp>
      <p:sp>
        <p:nvSpPr>
          <p:cNvPr id="37911" name="Text Box 36"/>
          <p:cNvSpPr txBox="1">
            <a:spLocks noChangeArrowheads="1"/>
          </p:cNvSpPr>
          <p:nvPr/>
        </p:nvSpPr>
        <p:spPr bwMode="auto">
          <a:xfrm rot="-5400000">
            <a:off x="2420144" y="1999456"/>
            <a:ext cx="70802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 sz="1800"/>
              <a:t>from</a:t>
            </a:r>
          </a:p>
        </p:txBody>
      </p:sp>
      <p:sp>
        <p:nvSpPr>
          <p:cNvPr id="37912" name="Text Box 37"/>
          <p:cNvSpPr txBox="1">
            <a:spLocks noChangeArrowheads="1"/>
          </p:cNvSpPr>
          <p:nvPr/>
        </p:nvSpPr>
        <p:spPr bwMode="auto">
          <a:xfrm>
            <a:off x="3276600" y="990600"/>
            <a:ext cx="938213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 sz="1800"/>
              <a:t>cost to</a:t>
            </a:r>
          </a:p>
        </p:txBody>
      </p:sp>
      <p:sp>
        <p:nvSpPr>
          <p:cNvPr id="37913" name="Line 38"/>
          <p:cNvSpPr>
            <a:spLocks noChangeShapeType="1"/>
          </p:cNvSpPr>
          <p:nvPr/>
        </p:nvSpPr>
        <p:spPr bwMode="auto">
          <a:xfrm>
            <a:off x="1219200" y="3200400"/>
            <a:ext cx="0" cy="1219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37914" name="Line 39"/>
          <p:cNvSpPr>
            <a:spLocks noChangeShapeType="1"/>
          </p:cNvSpPr>
          <p:nvPr/>
        </p:nvSpPr>
        <p:spPr bwMode="auto">
          <a:xfrm>
            <a:off x="914400" y="3429000"/>
            <a:ext cx="1371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37915" name="Text Box 40"/>
          <p:cNvSpPr txBox="1">
            <a:spLocks noChangeArrowheads="1"/>
          </p:cNvSpPr>
          <p:nvPr/>
        </p:nvSpPr>
        <p:spPr bwMode="auto">
          <a:xfrm>
            <a:off x="1219200" y="3048000"/>
            <a:ext cx="969963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 sz="1800"/>
              <a:t>x   y   z</a:t>
            </a:r>
          </a:p>
        </p:txBody>
      </p:sp>
      <p:sp>
        <p:nvSpPr>
          <p:cNvPr id="37916" name="Text Box 41"/>
          <p:cNvSpPr txBox="1">
            <a:spLocks noChangeArrowheads="1"/>
          </p:cNvSpPr>
          <p:nvPr/>
        </p:nvSpPr>
        <p:spPr bwMode="auto">
          <a:xfrm>
            <a:off x="914400" y="3429000"/>
            <a:ext cx="31908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 sz="1800"/>
              <a:t>x</a:t>
            </a:r>
          </a:p>
        </p:txBody>
      </p:sp>
      <p:sp>
        <p:nvSpPr>
          <p:cNvPr id="37917" name="Text Box 42"/>
          <p:cNvSpPr txBox="1">
            <a:spLocks noChangeArrowheads="1"/>
          </p:cNvSpPr>
          <p:nvPr/>
        </p:nvSpPr>
        <p:spPr bwMode="auto">
          <a:xfrm>
            <a:off x="914400" y="3733800"/>
            <a:ext cx="303213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 sz="1800"/>
              <a:t>y</a:t>
            </a:r>
          </a:p>
        </p:txBody>
      </p:sp>
      <p:sp>
        <p:nvSpPr>
          <p:cNvPr id="37918" name="Text Box 43"/>
          <p:cNvSpPr txBox="1">
            <a:spLocks noChangeArrowheads="1"/>
          </p:cNvSpPr>
          <p:nvPr/>
        </p:nvSpPr>
        <p:spPr bwMode="auto">
          <a:xfrm>
            <a:off x="914400" y="4038600"/>
            <a:ext cx="30638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 sz="1800"/>
              <a:t>z</a:t>
            </a:r>
          </a:p>
        </p:txBody>
      </p:sp>
      <p:sp>
        <p:nvSpPr>
          <p:cNvPr id="37919" name="Text Box 44"/>
          <p:cNvSpPr txBox="1">
            <a:spLocks noChangeArrowheads="1"/>
          </p:cNvSpPr>
          <p:nvPr/>
        </p:nvSpPr>
        <p:spPr bwMode="auto">
          <a:xfrm>
            <a:off x="1524000" y="3429000"/>
            <a:ext cx="37623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 sz="1800"/>
              <a:t>∞</a:t>
            </a:r>
          </a:p>
        </p:txBody>
      </p:sp>
      <p:sp>
        <p:nvSpPr>
          <p:cNvPr id="37920" name="Text Box 45"/>
          <p:cNvSpPr txBox="1">
            <a:spLocks noChangeArrowheads="1"/>
          </p:cNvSpPr>
          <p:nvPr/>
        </p:nvSpPr>
        <p:spPr bwMode="auto">
          <a:xfrm>
            <a:off x="1828800" y="3429000"/>
            <a:ext cx="37623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 sz="1800"/>
              <a:t>∞</a:t>
            </a:r>
          </a:p>
        </p:txBody>
      </p:sp>
      <p:sp>
        <p:nvSpPr>
          <p:cNvPr id="37921" name="Text Box 46"/>
          <p:cNvSpPr txBox="1">
            <a:spLocks noChangeArrowheads="1"/>
          </p:cNvSpPr>
          <p:nvPr/>
        </p:nvSpPr>
        <p:spPr bwMode="auto">
          <a:xfrm>
            <a:off x="1219200" y="4114800"/>
            <a:ext cx="37623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 sz="1800"/>
              <a:t>∞</a:t>
            </a:r>
          </a:p>
        </p:txBody>
      </p:sp>
      <p:sp>
        <p:nvSpPr>
          <p:cNvPr id="37922" name="Text Box 47"/>
          <p:cNvSpPr txBox="1">
            <a:spLocks noChangeArrowheads="1"/>
          </p:cNvSpPr>
          <p:nvPr/>
        </p:nvSpPr>
        <p:spPr bwMode="auto">
          <a:xfrm>
            <a:off x="1447800" y="4114800"/>
            <a:ext cx="37623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 sz="1800"/>
              <a:t>∞</a:t>
            </a:r>
          </a:p>
        </p:txBody>
      </p:sp>
      <p:sp>
        <p:nvSpPr>
          <p:cNvPr id="37923" name="Text Box 48"/>
          <p:cNvSpPr txBox="1">
            <a:spLocks noChangeArrowheads="1"/>
          </p:cNvSpPr>
          <p:nvPr/>
        </p:nvSpPr>
        <p:spPr bwMode="auto">
          <a:xfrm>
            <a:off x="1828800" y="4114800"/>
            <a:ext cx="37623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 sz="1800"/>
              <a:t>∞</a:t>
            </a:r>
          </a:p>
        </p:txBody>
      </p:sp>
      <p:sp>
        <p:nvSpPr>
          <p:cNvPr id="37924" name="Text Box 49"/>
          <p:cNvSpPr txBox="1">
            <a:spLocks noChangeArrowheads="1"/>
          </p:cNvSpPr>
          <p:nvPr/>
        </p:nvSpPr>
        <p:spPr bwMode="auto">
          <a:xfrm>
            <a:off x="1219200" y="2743200"/>
            <a:ext cx="938213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 sz="1800"/>
              <a:t>cost to</a:t>
            </a:r>
          </a:p>
        </p:txBody>
      </p:sp>
      <p:sp>
        <p:nvSpPr>
          <p:cNvPr id="37925" name="Line 50"/>
          <p:cNvSpPr>
            <a:spLocks noChangeShapeType="1"/>
          </p:cNvSpPr>
          <p:nvPr/>
        </p:nvSpPr>
        <p:spPr bwMode="auto">
          <a:xfrm>
            <a:off x="3276600" y="3200400"/>
            <a:ext cx="0" cy="1219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37926" name="Line 51"/>
          <p:cNvSpPr>
            <a:spLocks noChangeShapeType="1"/>
          </p:cNvSpPr>
          <p:nvPr/>
        </p:nvSpPr>
        <p:spPr bwMode="auto">
          <a:xfrm>
            <a:off x="2971800" y="3429000"/>
            <a:ext cx="1371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37927" name="Text Box 52"/>
          <p:cNvSpPr txBox="1">
            <a:spLocks noChangeArrowheads="1"/>
          </p:cNvSpPr>
          <p:nvPr/>
        </p:nvSpPr>
        <p:spPr bwMode="auto">
          <a:xfrm>
            <a:off x="3276600" y="3048000"/>
            <a:ext cx="969963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 sz="1800"/>
              <a:t>x   y   z</a:t>
            </a:r>
          </a:p>
        </p:txBody>
      </p:sp>
      <p:sp>
        <p:nvSpPr>
          <p:cNvPr id="37928" name="Text Box 53"/>
          <p:cNvSpPr txBox="1">
            <a:spLocks noChangeArrowheads="1"/>
          </p:cNvSpPr>
          <p:nvPr/>
        </p:nvSpPr>
        <p:spPr bwMode="auto">
          <a:xfrm>
            <a:off x="2971800" y="3429000"/>
            <a:ext cx="31908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 sz="1800"/>
              <a:t>x</a:t>
            </a:r>
          </a:p>
        </p:txBody>
      </p:sp>
      <p:sp>
        <p:nvSpPr>
          <p:cNvPr id="37929" name="Text Box 54"/>
          <p:cNvSpPr txBox="1">
            <a:spLocks noChangeArrowheads="1"/>
          </p:cNvSpPr>
          <p:nvPr/>
        </p:nvSpPr>
        <p:spPr bwMode="auto">
          <a:xfrm>
            <a:off x="2971800" y="3733800"/>
            <a:ext cx="303213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 sz="1800"/>
              <a:t>y</a:t>
            </a:r>
          </a:p>
        </p:txBody>
      </p:sp>
      <p:sp>
        <p:nvSpPr>
          <p:cNvPr id="37930" name="Text Box 55"/>
          <p:cNvSpPr txBox="1">
            <a:spLocks noChangeArrowheads="1"/>
          </p:cNvSpPr>
          <p:nvPr/>
        </p:nvSpPr>
        <p:spPr bwMode="auto">
          <a:xfrm>
            <a:off x="2971800" y="4038600"/>
            <a:ext cx="30638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 sz="1800"/>
              <a:t>z</a:t>
            </a:r>
          </a:p>
        </p:txBody>
      </p:sp>
      <p:sp>
        <p:nvSpPr>
          <p:cNvPr id="37931" name="Text Box 56"/>
          <p:cNvSpPr txBox="1">
            <a:spLocks noChangeArrowheads="1"/>
          </p:cNvSpPr>
          <p:nvPr/>
        </p:nvSpPr>
        <p:spPr bwMode="auto">
          <a:xfrm>
            <a:off x="3276600" y="3429000"/>
            <a:ext cx="944563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 sz="1800"/>
              <a:t>0  2   7</a:t>
            </a:r>
          </a:p>
        </p:txBody>
      </p:sp>
      <p:sp>
        <p:nvSpPr>
          <p:cNvPr id="37932" name="Text Box 57"/>
          <p:cNvSpPr txBox="1">
            <a:spLocks noChangeArrowheads="1"/>
          </p:cNvSpPr>
          <p:nvPr/>
        </p:nvSpPr>
        <p:spPr bwMode="auto">
          <a:xfrm rot="-5400000">
            <a:off x="2420144" y="3752056"/>
            <a:ext cx="70802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 sz="1800"/>
              <a:t>from</a:t>
            </a:r>
          </a:p>
        </p:txBody>
      </p:sp>
      <p:sp>
        <p:nvSpPr>
          <p:cNvPr id="37933" name="Text Box 58"/>
          <p:cNvSpPr txBox="1">
            <a:spLocks noChangeArrowheads="1"/>
          </p:cNvSpPr>
          <p:nvPr/>
        </p:nvSpPr>
        <p:spPr bwMode="auto">
          <a:xfrm>
            <a:off x="3276600" y="2743200"/>
            <a:ext cx="938213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 sz="1800"/>
              <a:t>cost to</a:t>
            </a:r>
          </a:p>
        </p:txBody>
      </p:sp>
      <p:sp>
        <p:nvSpPr>
          <p:cNvPr id="37934" name="Line 59"/>
          <p:cNvSpPr>
            <a:spLocks noChangeShapeType="1"/>
          </p:cNvSpPr>
          <p:nvPr/>
        </p:nvSpPr>
        <p:spPr bwMode="auto">
          <a:xfrm>
            <a:off x="5486400" y="3276600"/>
            <a:ext cx="0" cy="1219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37935" name="Line 60"/>
          <p:cNvSpPr>
            <a:spLocks noChangeShapeType="1"/>
          </p:cNvSpPr>
          <p:nvPr/>
        </p:nvSpPr>
        <p:spPr bwMode="auto">
          <a:xfrm>
            <a:off x="5181600" y="3505200"/>
            <a:ext cx="1371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37936" name="Text Box 61"/>
          <p:cNvSpPr txBox="1">
            <a:spLocks noChangeArrowheads="1"/>
          </p:cNvSpPr>
          <p:nvPr/>
        </p:nvSpPr>
        <p:spPr bwMode="auto">
          <a:xfrm>
            <a:off x="5486400" y="3124200"/>
            <a:ext cx="969963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 sz="1800"/>
              <a:t>x   y   z</a:t>
            </a:r>
          </a:p>
        </p:txBody>
      </p:sp>
      <p:sp>
        <p:nvSpPr>
          <p:cNvPr id="37937" name="Text Box 62"/>
          <p:cNvSpPr txBox="1">
            <a:spLocks noChangeArrowheads="1"/>
          </p:cNvSpPr>
          <p:nvPr/>
        </p:nvSpPr>
        <p:spPr bwMode="auto">
          <a:xfrm>
            <a:off x="5181600" y="3505200"/>
            <a:ext cx="31908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 sz="1800"/>
              <a:t>x</a:t>
            </a:r>
          </a:p>
        </p:txBody>
      </p:sp>
      <p:sp>
        <p:nvSpPr>
          <p:cNvPr id="37938" name="Text Box 63"/>
          <p:cNvSpPr txBox="1">
            <a:spLocks noChangeArrowheads="1"/>
          </p:cNvSpPr>
          <p:nvPr/>
        </p:nvSpPr>
        <p:spPr bwMode="auto">
          <a:xfrm>
            <a:off x="5181600" y="3810000"/>
            <a:ext cx="303213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 sz="1800"/>
              <a:t>y</a:t>
            </a:r>
          </a:p>
        </p:txBody>
      </p:sp>
      <p:sp>
        <p:nvSpPr>
          <p:cNvPr id="37939" name="Text Box 64"/>
          <p:cNvSpPr txBox="1">
            <a:spLocks noChangeArrowheads="1"/>
          </p:cNvSpPr>
          <p:nvPr/>
        </p:nvSpPr>
        <p:spPr bwMode="auto">
          <a:xfrm>
            <a:off x="5181600" y="4114800"/>
            <a:ext cx="30638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 sz="1800"/>
              <a:t>z</a:t>
            </a:r>
          </a:p>
        </p:txBody>
      </p:sp>
      <p:sp>
        <p:nvSpPr>
          <p:cNvPr id="37940" name="Text Box 65"/>
          <p:cNvSpPr txBox="1">
            <a:spLocks noChangeArrowheads="1"/>
          </p:cNvSpPr>
          <p:nvPr/>
        </p:nvSpPr>
        <p:spPr bwMode="auto">
          <a:xfrm>
            <a:off x="5486400" y="3505200"/>
            <a:ext cx="944563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 sz="1800"/>
              <a:t>0  2   3</a:t>
            </a:r>
          </a:p>
        </p:txBody>
      </p:sp>
      <p:sp>
        <p:nvSpPr>
          <p:cNvPr id="37941" name="Text Box 66"/>
          <p:cNvSpPr txBox="1">
            <a:spLocks noChangeArrowheads="1"/>
          </p:cNvSpPr>
          <p:nvPr/>
        </p:nvSpPr>
        <p:spPr bwMode="auto">
          <a:xfrm rot="-5400000">
            <a:off x="4629944" y="3828256"/>
            <a:ext cx="70802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 sz="1800"/>
              <a:t>from</a:t>
            </a:r>
          </a:p>
        </p:txBody>
      </p:sp>
      <p:sp>
        <p:nvSpPr>
          <p:cNvPr id="37942" name="Text Box 67"/>
          <p:cNvSpPr txBox="1">
            <a:spLocks noChangeArrowheads="1"/>
          </p:cNvSpPr>
          <p:nvPr/>
        </p:nvSpPr>
        <p:spPr bwMode="auto">
          <a:xfrm>
            <a:off x="5486400" y="2819400"/>
            <a:ext cx="938213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 sz="1800"/>
              <a:t>cost to</a:t>
            </a:r>
          </a:p>
        </p:txBody>
      </p:sp>
      <p:sp>
        <p:nvSpPr>
          <p:cNvPr id="37943" name="Line 68"/>
          <p:cNvSpPr>
            <a:spLocks noChangeShapeType="1"/>
          </p:cNvSpPr>
          <p:nvPr/>
        </p:nvSpPr>
        <p:spPr bwMode="auto">
          <a:xfrm>
            <a:off x="5410200" y="4953000"/>
            <a:ext cx="0" cy="1219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37944" name="Line 69"/>
          <p:cNvSpPr>
            <a:spLocks noChangeShapeType="1"/>
          </p:cNvSpPr>
          <p:nvPr/>
        </p:nvSpPr>
        <p:spPr bwMode="auto">
          <a:xfrm>
            <a:off x="5105400" y="5181600"/>
            <a:ext cx="1371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37945" name="Text Box 70"/>
          <p:cNvSpPr txBox="1">
            <a:spLocks noChangeArrowheads="1"/>
          </p:cNvSpPr>
          <p:nvPr/>
        </p:nvSpPr>
        <p:spPr bwMode="auto">
          <a:xfrm>
            <a:off x="5410200" y="4800600"/>
            <a:ext cx="969963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 sz="1800"/>
              <a:t>x   y   z</a:t>
            </a:r>
          </a:p>
        </p:txBody>
      </p:sp>
      <p:sp>
        <p:nvSpPr>
          <p:cNvPr id="37946" name="Text Box 71"/>
          <p:cNvSpPr txBox="1">
            <a:spLocks noChangeArrowheads="1"/>
          </p:cNvSpPr>
          <p:nvPr/>
        </p:nvSpPr>
        <p:spPr bwMode="auto">
          <a:xfrm>
            <a:off x="5105400" y="5181600"/>
            <a:ext cx="31908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 sz="1800"/>
              <a:t>x</a:t>
            </a:r>
          </a:p>
        </p:txBody>
      </p:sp>
      <p:sp>
        <p:nvSpPr>
          <p:cNvPr id="37947" name="Text Box 72"/>
          <p:cNvSpPr txBox="1">
            <a:spLocks noChangeArrowheads="1"/>
          </p:cNvSpPr>
          <p:nvPr/>
        </p:nvSpPr>
        <p:spPr bwMode="auto">
          <a:xfrm>
            <a:off x="5105400" y="5486400"/>
            <a:ext cx="303213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 sz="1800"/>
              <a:t>y</a:t>
            </a:r>
          </a:p>
        </p:txBody>
      </p:sp>
      <p:sp>
        <p:nvSpPr>
          <p:cNvPr id="37948" name="Text Box 73"/>
          <p:cNvSpPr txBox="1">
            <a:spLocks noChangeArrowheads="1"/>
          </p:cNvSpPr>
          <p:nvPr/>
        </p:nvSpPr>
        <p:spPr bwMode="auto">
          <a:xfrm>
            <a:off x="5105400" y="5791200"/>
            <a:ext cx="30638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 sz="1800"/>
              <a:t>z</a:t>
            </a:r>
          </a:p>
        </p:txBody>
      </p:sp>
      <p:sp>
        <p:nvSpPr>
          <p:cNvPr id="37949" name="Text Box 74"/>
          <p:cNvSpPr txBox="1">
            <a:spLocks noChangeArrowheads="1"/>
          </p:cNvSpPr>
          <p:nvPr/>
        </p:nvSpPr>
        <p:spPr bwMode="auto">
          <a:xfrm>
            <a:off x="5410200" y="5181600"/>
            <a:ext cx="944563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 sz="1800"/>
              <a:t>0  2   3</a:t>
            </a:r>
          </a:p>
        </p:txBody>
      </p:sp>
      <p:sp>
        <p:nvSpPr>
          <p:cNvPr id="37950" name="Text Box 75"/>
          <p:cNvSpPr txBox="1">
            <a:spLocks noChangeArrowheads="1"/>
          </p:cNvSpPr>
          <p:nvPr/>
        </p:nvSpPr>
        <p:spPr bwMode="auto">
          <a:xfrm rot="-5400000">
            <a:off x="4553744" y="5504656"/>
            <a:ext cx="70802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 sz="1800"/>
              <a:t>from</a:t>
            </a:r>
          </a:p>
        </p:txBody>
      </p:sp>
      <p:sp>
        <p:nvSpPr>
          <p:cNvPr id="37951" name="Text Box 76"/>
          <p:cNvSpPr txBox="1">
            <a:spLocks noChangeArrowheads="1"/>
          </p:cNvSpPr>
          <p:nvPr/>
        </p:nvSpPr>
        <p:spPr bwMode="auto">
          <a:xfrm>
            <a:off x="5410200" y="4495800"/>
            <a:ext cx="938213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 sz="1800"/>
              <a:t>cost to</a:t>
            </a:r>
          </a:p>
        </p:txBody>
      </p:sp>
      <p:sp>
        <p:nvSpPr>
          <p:cNvPr id="37952" name="Line 77"/>
          <p:cNvSpPr>
            <a:spLocks noChangeShapeType="1"/>
          </p:cNvSpPr>
          <p:nvPr/>
        </p:nvSpPr>
        <p:spPr bwMode="auto">
          <a:xfrm>
            <a:off x="3276600" y="4953000"/>
            <a:ext cx="0" cy="1219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37953" name="Line 78"/>
          <p:cNvSpPr>
            <a:spLocks noChangeShapeType="1"/>
          </p:cNvSpPr>
          <p:nvPr/>
        </p:nvSpPr>
        <p:spPr bwMode="auto">
          <a:xfrm>
            <a:off x="2971800" y="5181600"/>
            <a:ext cx="1371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37954" name="Text Box 79"/>
          <p:cNvSpPr txBox="1">
            <a:spLocks noChangeArrowheads="1"/>
          </p:cNvSpPr>
          <p:nvPr/>
        </p:nvSpPr>
        <p:spPr bwMode="auto">
          <a:xfrm>
            <a:off x="3276600" y="4800600"/>
            <a:ext cx="969963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 sz="1800"/>
              <a:t>x   y   z</a:t>
            </a:r>
          </a:p>
        </p:txBody>
      </p:sp>
      <p:sp>
        <p:nvSpPr>
          <p:cNvPr id="37955" name="Text Box 80"/>
          <p:cNvSpPr txBox="1">
            <a:spLocks noChangeArrowheads="1"/>
          </p:cNvSpPr>
          <p:nvPr/>
        </p:nvSpPr>
        <p:spPr bwMode="auto">
          <a:xfrm>
            <a:off x="2971800" y="5181600"/>
            <a:ext cx="31908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 sz="1800"/>
              <a:t>x</a:t>
            </a:r>
          </a:p>
        </p:txBody>
      </p:sp>
      <p:sp>
        <p:nvSpPr>
          <p:cNvPr id="37956" name="Text Box 81"/>
          <p:cNvSpPr txBox="1">
            <a:spLocks noChangeArrowheads="1"/>
          </p:cNvSpPr>
          <p:nvPr/>
        </p:nvSpPr>
        <p:spPr bwMode="auto">
          <a:xfrm>
            <a:off x="2971800" y="5486400"/>
            <a:ext cx="303213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 sz="1800"/>
              <a:t>y</a:t>
            </a:r>
          </a:p>
        </p:txBody>
      </p:sp>
      <p:sp>
        <p:nvSpPr>
          <p:cNvPr id="37957" name="Text Box 82"/>
          <p:cNvSpPr txBox="1">
            <a:spLocks noChangeArrowheads="1"/>
          </p:cNvSpPr>
          <p:nvPr/>
        </p:nvSpPr>
        <p:spPr bwMode="auto">
          <a:xfrm>
            <a:off x="2971800" y="5791200"/>
            <a:ext cx="30638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 sz="1800"/>
              <a:t>z</a:t>
            </a:r>
          </a:p>
        </p:txBody>
      </p:sp>
      <p:sp>
        <p:nvSpPr>
          <p:cNvPr id="37958" name="Text Box 83"/>
          <p:cNvSpPr txBox="1">
            <a:spLocks noChangeArrowheads="1"/>
          </p:cNvSpPr>
          <p:nvPr/>
        </p:nvSpPr>
        <p:spPr bwMode="auto">
          <a:xfrm>
            <a:off x="3276600" y="5181600"/>
            <a:ext cx="944563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 sz="1800"/>
              <a:t>0  2   7</a:t>
            </a:r>
          </a:p>
        </p:txBody>
      </p:sp>
      <p:sp>
        <p:nvSpPr>
          <p:cNvPr id="37959" name="Text Box 84"/>
          <p:cNvSpPr txBox="1">
            <a:spLocks noChangeArrowheads="1"/>
          </p:cNvSpPr>
          <p:nvPr/>
        </p:nvSpPr>
        <p:spPr bwMode="auto">
          <a:xfrm rot="-5400000">
            <a:off x="2420144" y="5504656"/>
            <a:ext cx="70802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 sz="1800"/>
              <a:t>from</a:t>
            </a:r>
          </a:p>
        </p:txBody>
      </p:sp>
      <p:sp>
        <p:nvSpPr>
          <p:cNvPr id="37960" name="Text Box 85"/>
          <p:cNvSpPr txBox="1">
            <a:spLocks noChangeArrowheads="1"/>
          </p:cNvSpPr>
          <p:nvPr/>
        </p:nvSpPr>
        <p:spPr bwMode="auto">
          <a:xfrm>
            <a:off x="3276600" y="4495800"/>
            <a:ext cx="938213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 sz="1800"/>
              <a:t>cost to</a:t>
            </a:r>
          </a:p>
        </p:txBody>
      </p:sp>
      <p:sp>
        <p:nvSpPr>
          <p:cNvPr id="37961" name="Line 86"/>
          <p:cNvSpPr>
            <a:spLocks noChangeShapeType="1"/>
          </p:cNvSpPr>
          <p:nvPr/>
        </p:nvSpPr>
        <p:spPr bwMode="auto">
          <a:xfrm>
            <a:off x="1219200" y="5029200"/>
            <a:ext cx="0" cy="1219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37962" name="Line 87"/>
          <p:cNvSpPr>
            <a:spLocks noChangeShapeType="1"/>
          </p:cNvSpPr>
          <p:nvPr/>
        </p:nvSpPr>
        <p:spPr bwMode="auto">
          <a:xfrm>
            <a:off x="914400" y="5257800"/>
            <a:ext cx="1371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37963" name="Text Box 88"/>
          <p:cNvSpPr txBox="1">
            <a:spLocks noChangeArrowheads="1"/>
          </p:cNvSpPr>
          <p:nvPr/>
        </p:nvSpPr>
        <p:spPr bwMode="auto">
          <a:xfrm>
            <a:off x="1219200" y="4876800"/>
            <a:ext cx="969963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 sz="1800"/>
              <a:t>x   y   z</a:t>
            </a:r>
          </a:p>
        </p:txBody>
      </p:sp>
      <p:sp>
        <p:nvSpPr>
          <p:cNvPr id="37964" name="Text Box 89"/>
          <p:cNvSpPr txBox="1">
            <a:spLocks noChangeArrowheads="1"/>
          </p:cNvSpPr>
          <p:nvPr/>
        </p:nvSpPr>
        <p:spPr bwMode="auto">
          <a:xfrm>
            <a:off x="914400" y="5257800"/>
            <a:ext cx="31908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 sz="1800"/>
              <a:t>x</a:t>
            </a:r>
          </a:p>
        </p:txBody>
      </p:sp>
      <p:sp>
        <p:nvSpPr>
          <p:cNvPr id="37965" name="Text Box 90"/>
          <p:cNvSpPr txBox="1">
            <a:spLocks noChangeArrowheads="1"/>
          </p:cNvSpPr>
          <p:nvPr/>
        </p:nvSpPr>
        <p:spPr bwMode="auto">
          <a:xfrm>
            <a:off x="914400" y="5562600"/>
            <a:ext cx="303213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 sz="1800"/>
              <a:t>y</a:t>
            </a:r>
          </a:p>
        </p:txBody>
      </p:sp>
      <p:sp>
        <p:nvSpPr>
          <p:cNvPr id="37966" name="Text Box 91"/>
          <p:cNvSpPr txBox="1">
            <a:spLocks noChangeArrowheads="1"/>
          </p:cNvSpPr>
          <p:nvPr/>
        </p:nvSpPr>
        <p:spPr bwMode="auto">
          <a:xfrm>
            <a:off x="914400" y="5867400"/>
            <a:ext cx="30638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 sz="1800"/>
              <a:t>z</a:t>
            </a:r>
          </a:p>
        </p:txBody>
      </p:sp>
      <p:sp>
        <p:nvSpPr>
          <p:cNvPr id="37967" name="Text Box 92"/>
          <p:cNvSpPr txBox="1">
            <a:spLocks noChangeArrowheads="1"/>
          </p:cNvSpPr>
          <p:nvPr/>
        </p:nvSpPr>
        <p:spPr bwMode="auto">
          <a:xfrm>
            <a:off x="1219200" y="5638800"/>
            <a:ext cx="990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 sz="1800"/>
              <a:t>∞</a:t>
            </a:r>
          </a:p>
        </p:txBody>
      </p:sp>
      <p:sp>
        <p:nvSpPr>
          <p:cNvPr id="37968" name="Text Box 93"/>
          <p:cNvSpPr txBox="1">
            <a:spLocks noChangeArrowheads="1"/>
          </p:cNvSpPr>
          <p:nvPr/>
        </p:nvSpPr>
        <p:spPr bwMode="auto">
          <a:xfrm>
            <a:off x="1447800" y="5638800"/>
            <a:ext cx="37623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 sz="1800"/>
              <a:t>∞</a:t>
            </a:r>
          </a:p>
        </p:txBody>
      </p:sp>
      <p:sp>
        <p:nvSpPr>
          <p:cNvPr id="37969" name="Text Box 94"/>
          <p:cNvSpPr txBox="1">
            <a:spLocks noChangeArrowheads="1"/>
          </p:cNvSpPr>
          <p:nvPr/>
        </p:nvSpPr>
        <p:spPr bwMode="auto">
          <a:xfrm>
            <a:off x="1828800" y="5638800"/>
            <a:ext cx="37623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 sz="1800"/>
              <a:t>∞</a:t>
            </a:r>
          </a:p>
        </p:txBody>
      </p:sp>
      <p:sp>
        <p:nvSpPr>
          <p:cNvPr id="37970" name="Text Box 95"/>
          <p:cNvSpPr txBox="1">
            <a:spLocks noChangeArrowheads="1"/>
          </p:cNvSpPr>
          <p:nvPr/>
        </p:nvSpPr>
        <p:spPr bwMode="auto">
          <a:xfrm>
            <a:off x="1219200" y="5943600"/>
            <a:ext cx="3238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 sz="1800"/>
              <a:t>7</a:t>
            </a:r>
          </a:p>
        </p:txBody>
      </p:sp>
      <p:sp>
        <p:nvSpPr>
          <p:cNvPr id="37971" name="Text Box 96"/>
          <p:cNvSpPr txBox="1">
            <a:spLocks noChangeArrowheads="1"/>
          </p:cNvSpPr>
          <p:nvPr/>
        </p:nvSpPr>
        <p:spPr bwMode="auto">
          <a:xfrm>
            <a:off x="1447800" y="5943600"/>
            <a:ext cx="28733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 sz="1800"/>
              <a:t>1</a:t>
            </a:r>
          </a:p>
        </p:txBody>
      </p:sp>
      <p:sp>
        <p:nvSpPr>
          <p:cNvPr id="37972" name="Text Box 97"/>
          <p:cNvSpPr txBox="1">
            <a:spLocks noChangeArrowheads="1"/>
          </p:cNvSpPr>
          <p:nvPr/>
        </p:nvSpPr>
        <p:spPr bwMode="auto">
          <a:xfrm>
            <a:off x="1828800" y="5943600"/>
            <a:ext cx="3238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 sz="1800"/>
              <a:t>0</a:t>
            </a:r>
          </a:p>
        </p:txBody>
      </p:sp>
      <p:sp>
        <p:nvSpPr>
          <p:cNvPr id="37973" name="Text Box 98"/>
          <p:cNvSpPr txBox="1">
            <a:spLocks noChangeArrowheads="1"/>
          </p:cNvSpPr>
          <p:nvPr/>
        </p:nvSpPr>
        <p:spPr bwMode="auto">
          <a:xfrm>
            <a:off x="1219200" y="4572000"/>
            <a:ext cx="938213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 sz="1800"/>
              <a:t>cost to</a:t>
            </a:r>
          </a:p>
        </p:txBody>
      </p:sp>
      <p:sp>
        <p:nvSpPr>
          <p:cNvPr id="37974" name="Text Box 99"/>
          <p:cNvSpPr txBox="1">
            <a:spLocks noChangeArrowheads="1"/>
          </p:cNvSpPr>
          <p:nvPr/>
        </p:nvSpPr>
        <p:spPr bwMode="auto">
          <a:xfrm>
            <a:off x="1219200" y="3505200"/>
            <a:ext cx="976313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 sz="1800"/>
              <a:t>∞</a:t>
            </a:r>
          </a:p>
          <a:p>
            <a:r>
              <a:rPr lang="en-US" sz="1800"/>
              <a:t>2   0   1</a:t>
            </a:r>
          </a:p>
        </p:txBody>
      </p:sp>
      <p:sp>
        <p:nvSpPr>
          <p:cNvPr id="37975" name="Text Box 100"/>
          <p:cNvSpPr txBox="1">
            <a:spLocks noChangeArrowheads="1"/>
          </p:cNvSpPr>
          <p:nvPr/>
        </p:nvSpPr>
        <p:spPr bwMode="auto">
          <a:xfrm>
            <a:off x="1219200" y="5257800"/>
            <a:ext cx="990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 sz="1800"/>
              <a:t>∞ ∞  ∞</a:t>
            </a:r>
          </a:p>
        </p:txBody>
      </p:sp>
      <p:sp>
        <p:nvSpPr>
          <p:cNvPr id="37976" name="Text Box 101"/>
          <p:cNvSpPr txBox="1">
            <a:spLocks noChangeArrowheads="1"/>
          </p:cNvSpPr>
          <p:nvPr/>
        </p:nvSpPr>
        <p:spPr bwMode="auto">
          <a:xfrm>
            <a:off x="3260725" y="2022475"/>
            <a:ext cx="976313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 sz="1800"/>
              <a:t>2   0   1</a:t>
            </a:r>
          </a:p>
        </p:txBody>
      </p:sp>
      <p:sp>
        <p:nvSpPr>
          <p:cNvPr id="37977" name="Text Box 102"/>
          <p:cNvSpPr txBox="1">
            <a:spLocks noChangeArrowheads="1"/>
          </p:cNvSpPr>
          <p:nvPr/>
        </p:nvSpPr>
        <p:spPr bwMode="auto">
          <a:xfrm>
            <a:off x="3260725" y="2327275"/>
            <a:ext cx="976313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 sz="1800"/>
              <a:t>7   1   0</a:t>
            </a:r>
          </a:p>
        </p:txBody>
      </p:sp>
      <p:sp>
        <p:nvSpPr>
          <p:cNvPr id="37978" name="Text Box 103"/>
          <p:cNvSpPr txBox="1">
            <a:spLocks noChangeArrowheads="1"/>
          </p:cNvSpPr>
          <p:nvPr/>
        </p:nvSpPr>
        <p:spPr bwMode="auto">
          <a:xfrm>
            <a:off x="3276600" y="3810000"/>
            <a:ext cx="9080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 sz="1800"/>
              <a:t>2  0   1</a:t>
            </a:r>
          </a:p>
        </p:txBody>
      </p:sp>
      <p:sp>
        <p:nvSpPr>
          <p:cNvPr id="37979" name="Text Box 104"/>
          <p:cNvSpPr txBox="1">
            <a:spLocks noChangeArrowheads="1"/>
          </p:cNvSpPr>
          <p:nvPr/>
        </p:nvSpPr>
        <p:spPr bwMode="auto">
          <a:xfrm>
            <a:off x="3276600" y="4114800"/>
            <a:ext cx="976313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 sz="1800"/>
              <a:t>7   1   0</a:t>
            </a:r>
          </a:p>
        </p:txBody>
      </p:sp>
      <p:sp>
        <p:nvSpPr>
          <p:cNvPr id="37980" name="Text Box 105"/>
          <p:cNvSpPr txBox="1">
            <a:spLocks noChangeArrowheads="1"/>
          </p:cNvSpPr>
          <p:nvPr/>
        </p:nvSpPr>
        <p:spPr bwMode="auto">
          <a:xfrm>
            <a:off x="3276600" y="5562600"/>
            <a:ext cx="9080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 sz="1800"/>
              <a:t>2  0   1</a:t>
            </a:r>
          </a:p>
        </p:txBody>
      </p:sp>
      <p:sp>
        <p:nvSpPr>
          <p:cNvPr id="37981" name="Text Box 106"/>
          <p:cNvSpPr txBox="1">
            <a:spLocks noChangeArrowheads="1"/>
          </p:cNvSpPr>
          <p:nvPr/>
        </p:nvSpPr>
        <p:spPr bwMode="auto">
          <a:xfrm>
            <a:off x="3276600" y="5867400"/>
            <a:ext cx="9080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 sz="1800"/>
              <a:t>3  1   0</a:t>
            </a:r>
          </a:p>
        </p:txBody>
      </p:sp>
      <p:sp>
        <p:nvSpPr>
          <p:cNvPr id="37982" name="Text Box 107"/>
          <p:cNvSpPr txBox="1">
            <a:spLocks noChangeArrowheads="1"/>
          </p:cNvSpPr>
          <p:nvPr/>
        </p:nvSpPr>
        <p:spPr bwMode="auto">
          <a:xfrm>
            <a:off x="5486400" y="2133600"/>
            <a:ext cx="976313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 sz="1800"/>
              <a:t>2   0   1</a:t>
            </a:r>
          </a:p>
        </p:txBody>
      </p:sp>
      <p:sp>
        <p:nvSpPr>
          <p:cNvPr id="37983" name="Text Box 108"/>
          <p:cNvSpPr txBox="1">
            <a:spLocks noChangeArrowheads="1"/>
          </p:cNvSpPr>
          <p:nvPr/>
        </p:nvSpPr>
        <p:spPr bwMode="auto">
          <a:xfrm>
            <a:off x="5486400" y="2438400"/>
            <a:ext cx="9080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 sz="1800"/>
              <a:t>3  1   0</a:t>
            </a:r>
          </a:p>
        </p:txBody>
      </p:sp>
      <p:sp>
        <p:nvSpPr>
          <p:cNvPr id="37984" name="Text Box 109"/>
          <p:cNvSpPr txBox="1">
            <a:spLocks noChangeArrowheads="1"/>
          </p:cNvSpPr>
          <p:nvPr/>
        </p:nvSpPr>
        <p:spPr bwMode="auto">
          <a:xfrm>
            <a:off x="5486400" y="3886200"/>
            <a:ext cx="9080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 sz="1800"/>
              <a:t>2  0   1</a:t>
            </a:r>
          </a:p>
        </p:txBody>
      </p:sp>
      <p:sp>
        <p:nvSpPr>
          <p:cNvPr id="37985" name="Text Box 110"/>
          <p:cNvSpPr txBox="1">
            <a:spLocks noChangeArrowheads="1"/>
          </p:cNvSpPr>
          <p:nvPr/>
        </p:nvSpPr>
        <p:spPr bwMode="auto">
          <a:xfrm>
            <a:off x="5410200" y="5867400"/>
            <a:ext cx="9080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 sz="1800"/>
              <a:t>3  1   0</a:t>
            </a:r>
          </a:p>
        </p:txBody>
      </p:sp>
      <p:sp>
        <p:nvSpPr>
          <p:cNvPr id="37986" name="Text Box 111"/>
          <p:cNvSpPr txBox="1">
            <a:spLocks noChangeArrowheads="1"/>
          </p:cNvSpPr>
          <p:nvPr/>
        </p:nvSpPr>
        <p:spPr bwMode="auto">
          <a:xfrm>
            <a:off x="5410200" y="5486400"/>
            <a:ext cx="9080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 sz="1800"/>
              <a:t>2  0   1</a:t>
            </a:r>
          </a:p>
        </p:txBody>
      </p:sp>
      <p:sp>
        <p:nvSpPr>
          <p:cNvPr id="37987" name="Text Box 112"/>
          <p:cNvSpPr txBox="1">
            <a:spLocks noChangeArrowheads="1"/>
          </p:cNvSpPr>
          <p:nvPr/>
        </p:nvSpPr>
        <p:spPr bwMode="auto">
          <a:xfrm>
            <a:off x="5486400" y="4114800"/>
            <a:ext cx="9080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 sz="1800"/>
              <a:t>3  1   0</a:t>
            </a:r>
          </a:p>
        </p:txBody>
      </p:sp>
      <p:sp>
        <p:nvSpPr>
          <p:cNvPr id="37988" name="Line 113"/>
          <p:cNvSpPr>
            <a:spLocks noChangeShapeType="1"/>
          </p:cNvSpPr>
          <p:nvPr/>
        </p:nvSpPr>
        <p:spPr bwMode="auto">
          <a:xfrm>
            <a:off x="2209800" y="1981200"/>
            <a:ext cx="685800" cy="1524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37989" name="Line 114"/>
          <p:cNvSpPr>
            <a:spLocks noChangeShapeType="1"/>
          </p:cNvSpPr>
          <p:nvPr/>
        </p:nvSpPr>
        <p:spPr bwMode="auto">
          <a:xfrm>
            <a:off x="2133600" y="2057400"/>
            <a:ext cx="685800" cy="3124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37990" name="Line 115"/>
          <p:cNvSpPr>
            <a:spLocks noChangeShapeType="1"/>
          </p:cNvSpPr>
          <p:nvPr/>
        </p:nvSpPr>
        <p:spPr bwMode="auto">
          <a:xfrm flipV="1">
            <a:off x="2133600" y="2514600"/>
            <a:ext cx="762000" cy="1295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37991" name="Line 116"/>
          <p:cNvSpPr>
            <a:spLocks noChangeShapeType="1"/>
          </p:cNvSpPr>
          <p:nvPr/>
        </p:nvSpPr>
        <p:spPr bwMode="auto">
          <a:xfrm>
            <a:off x="2133600" y="4114800"/>
            <a:ext cx="609600" cy="1143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37992" name="Line 117"/>
          <p:cNvSpPr>
            <a:spLocks noChangeShapeType="1"/>
          </p:cNvSpPr>
          <p:nvPr/>
        </p:nvSpPr>
        <p:spPr bwMode="auto">
          <a:xfrm flipV="1">
            <a:off x="2133600" y="2590800"/>
            <a:ext cx="838200" cy="3429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37993" name="Line 118"/>
          <p:cNvSpPr>
            <a:spLocks noChangeShapeType="1"/>
          </p:cNvSpPr>
          <p:nvPr/>
        </p:nvSpPr>
        <p:spPr bwMode="auto">
          <a:xfrm flipV="1">
            <a:off x="2209800" y="4343400"/>
            <a:ext cx="762000" cy="1752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37994" name="Line 119"/>
          <p:cNvSpPr>
            <a:spLocks noChangeShapeType="1"/>
          </p:cNvSpPr>
          <p:nvPr/>
        </p:nvSpPr>
        <p:spPr bwMode="auto">
          <a:xfrm>
            <a:off x="4267200" y="1981200"/>
            <a:ext cx="762000" cy="1600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37995" name="Line 120"/>
          <p:cNvSpPr>
            <a:spLocks noChangeShapeType="1"/>
          </p:cNvSpPr>
          <p:nvPr/>
        </p:nvSpPr>
        <p:spPr bwMode="auto">
          <a:xfrm>
            <a:off x="4191000" y="2057400"/>
            <a:ext cx="838200" cy="2971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37996" name="Line 121"/>
          <p:cNvSpPr>
            <a:spLocks noChangeShapeType="1"/>
          </p:cNvSpPr>
          <p:nvPr/>
        </p:nvSpPr>
        <p:spPr bwMode="auto">
          <a:xfrm flipV="1">
            <a:off x="4114800" y="2743200"/>
            <a:ext cx="1143000" cy="3200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37997" name="Line 122"/>
          <p:cNvSpPr>
            <a:spLocks noChangeShapeType="1"/>
          </p:cNvSpPr>
          <p:nvPr/>
        </p:nvSpPr>
        <p:spPr bwMode="auto">
          <a:xfrm flipV="1">
            <a:off x="4114800" y="4419600"/>
            <a:ext cx="1066800" cy="1676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37998" name="Line 123"/>
          <p:cNvSpPr>
            <a:spLocks noChangeShapeType="1"/>
          </p:cNvSpPr>
          <p:nvPr/>
        </p:nvSpPr>
        <p:spPr bwMode="auto">
          <a:xfrm>
            <a:off x="609600" y="6345238"/>
            <a:ext cx="5410200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37999" name="Text Box 124"/>
          <p:cNvSpPr txBox="1">
            <a:spLocks noChangeArrowheads="1"/>
          </p:cNvSpPr>
          <p:nvPr/>
        </p:nvSpPr>
        <p:spPr bwMode="auto">
          <a:xfrm>
            <a:off x="6069013" y="6142038"/>
            <a:ext cx="658812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 sz="1800"/>
              <a:t>time</a:t>
            </a:r>
          </a:p>
        </p:txBody>
      </p:sp>
      <p:grpSp>
        <p:nvGrpSpPr>
          <p:cNvPr id="38000" name="Group 125"/>
          <p:cNvGrpSpPr>
            <a:grpSpLocks/>
          </p:cNvGrpSpPr>
          <p:nvPr/>
        </p:nvGrpSpPr>
        <p:grpSpPr bwMode="auto">
          <a:xfrm>
            <a:off x="6632575" y="2911475"/>
            <a:ext cx="2184400" cy="1212850"/>
            <a:chOff x="2352" y="0"/>
            <a:chExt cx="1376" cy="764"/>
          </a:xfrm>
        </p:grpSpPr>
        <p:sp>
          <p:nvSpPr>
            <p:cNvPr id="38014" name="Freeform 126"/>
            <p:cNvSpPr>
              <a:spLocks/>
            </p:cNvSpPr>
            <p:nvPr/>
          </p:nvSpPr>
          <p:spPr bwMode="auto">
            <a:xfrm>
              <a:off x="2352" y="0"/>
              <a:ext cx="1376" cy="764"/>
            </a:xfrm>
            <a:custGeom>
              <a:avLst/>
              <a:gdLst>
                <a:gd name="T0" fmla="*/ 113 w 1376"/>
                <a:gd name="T1" fmla="*/ 348 h 764"/>
                <a:gd name="T2" fmla="*/ 395 w 1376"/>
                <a:gd name="T3" fmla="*/ 162 h 764"/>
                <a:gd name="T4" fmla="*/ 710 w 1376"/>
                <a:gd name="T5" fmla="*/ 9 h 764"/>
                <a:gd name="T6" fmla="*/ 1160 w 1376"/>
                <a:gd name="T7" fmla="*/ 219 h 764"/>
                <a:gd name="T8" fmla="*/ 1367 w 1376"/>
                <a:gd name="T9" fmla="*/ 510 h 764"/>
                <a:gd name="T10" fmla="*/ 1103 w 1376"/>
                <a:gd name="T11" fmla="*/ 726 h 764"/>
                <a:gd name="T12" fmla="*/ 578 w 1376"/>
                <a:gd name="T13" fmla="*/ 738 h 764"/>
                <a:gd name="T14" fmla="*/ 77 w 1376"/>
                <a:gd name="T15" fmla="*/ 630 h 764"/>
                <a:gd name="T16" fmla="*/ 113 w 1376"/>
                <a:gd name="T17" fmla="*/ 348 h 76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376"/>
                <a:gd name="T28" fmla="*/ 0 h 764"/>
                <a:gd name="T29" fmla="*/ 1376 w 1376"/>
                <a:gd name="T30" fmla="*/ 764 h 764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376" h="764">
                  <a:moveTo>
                    <a:pt x="113" y="348"/>
                  </a:moveTo>
                  <a:cubicBezTo>
                    <a:pt x="166" y="270"/>
                    <a:pt x="296" y="218"/>
                    <a:pt x="395" y="162"/>
                  </a:cubicBezTo>
                  <a:cubicBezTo>
                    <a:pt x="494" y="106"/>
                    <a:pt x="583" y="0"/>
                    <a:pt x="710" y="9"/>
                  </a:cubicBezTo>
                  <a:cubicBezTo>
                    <a:pt x="837" y="18"/>
                    <a:pt x="1051" y="136"/>
                    <a:pt x="1160" y="219"/>
                  </a:cubicBezTo>
                  <a:cubicBezTo>
                    <a:pt x="1269" y="302"/>
                    <a:pt x="1376" y="426"/>
                    <a:pt x="1367" y="510"/>
                  </a:cubicBezTo>
                  <a:cubicBezTo>
                    <a:pt x="1358" y="594"/>
                    <a:pt x="1234" y="688"/>
                    <a:pt x="1103" y="726"/>
                  </a:cubicBezTo>
                  <a:cubicBezTo>
                    <a:pt x="972" y="764"/>
                    <a:pt x="749" y="754"/>
                    <a:pt x="578" y="738"/>
                  </a:cubicBezTo>
                  <a:cubicBezTo>
                    <a:pt x="407" y="722"/>
                    <a:pt x="154" y="695"/>
                    <a:pt x="77" y="630"/>
                  </a:cubicBezTo>
                  <a:cubicBezTo>
                    <a:pt x="0" y="565"/>
                    <a:pt x="60" y="426"/>
                    <a:pt x="113" y="348"/>
                  </a:cubicBezTo>
                  <a:close/>
                </a:path>
              </a:pathLst>
            </a:custGeom>
            <a:solidFill>
              <a:srgbClr val="66CC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38015" name="Group 127"/>
            <p:cNvGrpSpPr>
              <a:grpSpLocks/>
            </p:cNvGrpSpPr>
            <p:nvPr/>
          </p:nvGrpSpPr>
          <p:grpSpPr bwMode="auto">
            <a:xfrm>
              <a:off x="2448" y="74"/>
              <a:ext cx="1161" cy="675"/>
              <a:chOff x="-17" y="1286"/>
              <a:chExt cx="1161" cy="675"/>
            </a:xfrm>
          </p:grpSpPr>
          <p:sp>
            <p:nvSpPr>
              <p:cNvPr id="38016" name="Freeform 128"/>
              <p:cNvSpPr>
                <a:spLocks/>
              </p:cNvSpPr>
              <p:nvPr/>
            </p:nvSpPr>
            <p:spPr bwMode="auto">
              <a:xfrm>
                <a:off x="246" y="1476"/>
                <a:ext cx="222" cy="180"/>
              </a:xfrm>
              <a:custGeom>
                <a:avLst/>
                <a:gdLst>
                  <a:gd name="T0" fmla="*/ 0 w 222"/>
                  <a:gd name="T1" fmla="*/ 180 h 180"/>
                  <a:gd name="T2" fmla="*/ 222 w 222"/>
                  <a:gd name="T3" fmla="*/ 0 h 180"/>
                  <a:gd name="T4" fmla="*/ 0 60000 65536"/>
                  <a:gd name="T5" fmla="*/ 0 60000 65536"/>
                  <a:gd name="T6" fmla="*/ 0 w 222"/>
                  <a:gd name="T7" fmla="*/ 0 h 180"/>
                  <a:gd name="T8" fmla="*/ 222 w 222"/>
                  <a:gd name="T9" fmla="*/ 180 h 180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222" h="180">
                    <a:moveTo>
                      <a:pt x="0" y="180"/>
                    </a:moveTo>
                    <a:lnTo>
                      <a:pt x="222" y="0"/>
                    </a:lnTo>
                  </a:path>
                </a:pathLst>
              </a:cu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8017" name="Oval 129"/>
              <p:cNvSpPr>
                <a:spLocks noChangeArrowheads="1"/>
              </p:cNvSpPr>
              <p:nvPr/>
            </p:nvSpPr>
            <p:spPr bwMode="auto">
              <a:xfrm>
                <a:off x="-14" y="1712"/>
                <a:ext cx="313" cy="81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8018" name="Line 130"/>
              <p:cNvSpPr>
                <a:spLocks noChangeShapeType="1"/>
              </p:cNvSpPr>
              <p:nvPr/>
            </p:nvSpPr>
            <p:spPr bwMode="auto">
              <a:xfrm>
                <a:off x="-14" y="1705"/>
                <a:ext cx="1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8019" name="Line 131"/>
              <p:cNvSpPr>
                <a:spLocks noChangeShapeType="1"/>
              </p:cNvSpPr>
              <p:nvPr/>
            </p:nvSpPr>
            <p:spPr bwMode="auto">
              <a:xfrm>
                <a:off x="299" y="1705"/>
                <a:ext cx="1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8020" name="Rectangle 132"/>
              <p:cNvSpPr>
                <a:spLocks noChangeArrowheads="1"/>
              </p:cNvSpPr>
              <p:nvPr/>
            </p:nvSpPr>
            <p:spPr bwMode="auto">
              <a:xfrm>
                <a:off x="-14" y="1705"/>
                <a:ext cx="310" cy="49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/>
                <a:endParaRPr lang="en-US" sz="2400">
                  <a:latin typeface="Times New Roman" charset="0"/>
                </a:endParaRPr>
              </a:p>
            </p:txBody>
          </p:sp>
          <p:sp>
            <p:nvSpPr>
              <p:cNvPr id="38021" name="Oval 133"/>
              <p:cNvSpPr>
                <a:spLocks noChangeArrowheads="1"/>
              </p:cNvSpPr>
              <p:nvPr/>
            </p:nvSpPr>
            <p:spPr bwMode="auto">
              <a:xfrm>
                <a:off x="-17" y="1646"/>
                <a:ext cx="313" cy="95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8022" name="Freeform 134"/>
              <p:cNvSpPr>
                <a:spLocks/>
              </p:cNvSpPr>
              <p:nvPr/>
            </p:nvSpPr>
            <p:spPr bwMode="auto">
              <a:xfrm>
                <a:off x="651" y="1476"/>
                <a:ext cx="216" cy="189"/>
              </a:xfrm>
              <a:custGeom>
                <a:avLst/>
                <a:gdLst>
                  <a:gd name="T0" fmla="*/ 0 w 216"/>
                  <a:gd name="T1" fmla="*/ 0 h 189"/>
                  <a:gd name="T2" fmla="*/ 216 w 216"/>
                  <a:gd name="T3" fmla="*/ 189 h 189"/>
                  <a:gd name="T4" fmla="*/ 0 60000 65536"/>
                  <a:gd name="T5" fmla="*/ 0 60000 65536"/>
                  <a:gd name="T6" fmla="*/ 0 w 216"/>
                  <a:gd name="T7" fmla="*/ 0 h 189"/>
                  <a:gd name="T8" fmla="*/ 216 w 216"/>
                  <a:gd name="T9" fmla="*/ 189 h 189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216" h="189">
                    <a:moveTo>
                      <a:pt x="0" y="0"/>
                    </a:moveTo>
                    <a:lnTo>
                      <a:pt x="216" y="189"/>
                    </a:lnTo>
                  </a:path>
                </a:pathLst>
              </a:cu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8023" name="Freeform 135"/>
              <p:cNvSpPr>
                <a:spLocks/>
              </p:cNvSpPr>
              <p:nvPr/>
            </p:nvSpPr>
            <p:spPr bwMode="auto">
              <a:xfrm>
                <a:off x="303" y="1740"/>
                <a:ext cx="540" cy="3"/>
              </a:xfrm>
              <a:custGeom>
                <a:avLst/>
                <a:gdLst>
                  <a:gd name="T0" fmla="*/ 540 w 540"/>
                  <a:gd name="T1" fmla="*/ 3 h 3"/>
                  <a:gd name="T2" fmla="*/ 0 w 540"/>
                  <a:gd name="T3" fmla="*/ 0 h 3"/>
                  <a:gd name="T4" fmla="*/ 0 60000 65536"/>
                  <a:gd name="T5" fmla="*/ 0 60000 65536"/>
                  <a:gd name="T6" fmla="*/ 0 w 540"/>
                  <a:gd name="T7" fmla="*/ 0 h 3"/>
                  <a:gd name="T8" fmla="*/ 540 w 540"/>
                  <a:gd name="T9" fmla="*/ 3 h 3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540" h="3">
                    <a:moveTo>
                      <a:pt x="540" y="3"/>
                    </a:moveTo>
                    <a:lnTo>
                      <a:pt x="0" y="0"/>
                    </a:lnTo>
                  </a:path>
                </a:pathLst>
              </a:cu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38024" name="Group 136"/>
              <p:cNvGrpSpPr>
                <a:grpSpLocks/>
              </p:cNvGrpSpPr>
              <p:nvPr/>
            </p:nvGrpSpPr>
            <p:grpSpPr bwMode="auto">
              <a:xfrm>
                <a:off x="32" y="1598"/>
                <a:ext cx="210" cy="250"/>
                <a:chOff x="2952" y="2429"/>
                <a:chExt cx="211" cy="250"/>
              </a:xfrm>
            </p:grpSpPr>
            <p:sp>
              <p:nvSpPr>
                <p:cNvPr id="38046" name="Rectangle 137"/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chemeClr val="hlink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8047" name="Text Box 138"/>
                <p:cNvSpPr txBox="1">
                  <a:spLocks noChangeArrowheads="1"/>
                </p:cNvSpPr>
                <p:nvPr/>
              </p:nvSpPr>
              <p:spPr bwMode="auto">
                <a:xfrm>
                  <a:off x="2952" y="2429"/>
                  <a:ext cx="211" cy="2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  <a:cs typeface="ＭＳ Ｐゴシック" charset="0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9pPr>
                </a:lstStyle>
                <a:p>
                  <a:pPr algn="ctr"/>
                  <a:r>
                    <a:rPr lang="en-US" sz="2000"/>
                    <a:t>x</a:t>
                  </a:r>
                  <a:endParaRPr lang="en-US">
                    <a:latin typeface="Times New Roman" charset="0"/>
                  </a:endParaRPr>
                </a:p>
              </p:txBody>
            </p:sp>
          </p:grpSp>
          <p:grpSp>
            <p:nvGrpSpPr>
              <p:cNvPr id="38025" name="Group 139"/>
              <p:cNvGrpSpPr>
                <a:grpSpLocks/>
              </p:cNvGrpSpPr>
              <p:nvPr/>
            </p:nvGrpSpPr>
            <p:grpSpPr bwMode="auto">
              <a:xfrm>
                <a:off x="828" y="1580"/>
                <a:ext cx="316" cy="288"/>
                <a:chOff x="1740" y="2276"/>
                <a:chExt cx="316" cy="288"/>
              </a:xfrm>
            </p:grpSpPr>
            <p:sp>
              <p:nvSpPr>
                <p:cNvPr id="38038" name="Oval 140"/>
                <p:cNvSpPr>
                  <a:spLocks noChangeArrowheads="1"/>
                </p:cNvSpPr>
                <p:nvPr/>
              </p:nvSpPr>
              <p:spPr bwMode="auto">
                <a:xfrm>
                  <a:off x="1743" y="2420"/>
                  <a:ext cx="313" cy="81"/>
                </a:xfrm>
                <a:prstGeom prst="ellipse">
                  <a:avLst/>
                </a:prstGeom>
                <a:solidFill>
                  <a:schemeClr val="hlink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8039" name="Line 141"/>
                <p:cNvSpPr>
                  <a:spLocks noChangeShapeType="1"/>
                </p:cNvSpPr>
                <p:nvPr/>
              </p:nvSpPr>
              <p:spPr bwMode="auto">
                <a:xfrm>
                  <a:off x="1743" y="2413"/>
                  <a:ext cx="0" cy="5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8040" name="Line 142"/>
                <p:cNvSpPr>
                  <a:spLocks noChangeShapeType="1"/>
                </p:cNvSpPr>
                <p:nvPr/>
              </p:nvSpPr>
              <p:spPr bwMode="auto">
                <a:xfrm>
                  <a:off x="2056" y="2413"/>
                  <a:ext cx="0" cy="5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8041" name="Rectangle 143"/>
                <p:cNvSpPr>
                  <a:spLocks noChangeArrowheads="1"/>
                </p:cNvSpPr>
                <p:nvPr/>
              </p:nvSpPr>
              <p:spPr bwMode="auto">
                <a:xfrm>
                  <a:off x="1743" y="2413"/>
                  <a:ext cx="310" cy="49"/>
                </a:xfrm>
                <a:prstGeom prst="rect">
                  <a:avLst/>
                </a:prstGeom>
                <a:solidFill>
                  <a:schemeClr val="hlink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algn="ctr"/>
                  <a:endParaRPr lang="en-US" sz="2400">
                    <a:latin typeface="Times New Roman" charset="0"/>
                  </a:endParaRPr>
                </a:p>
              </p:txBody>
            </p:sp>
            <p:sp>
              <p:nvSpPr>
                <p:cNvPr id="38042" name="Oval 144"/>
                <p:cNvSpPr>
                  <a:spLocks noChangeArrowheads="1"/>
                </p:cNvSpPr>
                <p:nvPr/>
              </p:nvSpPr>
              <p:spPr bwMode="auto">
                <a:xfrm>
                  <a:off x="1740" y="2354"/>
                  <a:ext cx="313" cy="95"/>
                </a:xfrm>
                <a:prstGeom prst="ellipse">
                  <a:avLst/>
                </a:prstGeom>
                <a:solidFill>
                  <a:schemeClr val="hlink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38043" name="Group 145"/>
                <p:cNvGrpSpPr>
                  <a:grpSpLocks/>
                </p:cNvGrpSpPr>
                <p:nvPr/>
              </p:nvGrpSpPr>
              <p:grpSpPr bwMode="auto">
                <a:xfrm>
                  <a:off x="1792" y="2276"/>
                  <a:ext cx="219" cy="288"/>
                  <a:chOff x="2948" y="2399"/>
                  <a:chExt cx="220" cy="288"/>
                </a:xfrm>
              </p:grpSpPr>
              <p:sp>
                <p:nvSpPr>
                  <p:cNvPr id="38044" name="Rectangle 146"/>
                  <p:cNvSpPr>
                    <a:spLocks noChangeArrowheads="1"/>
                  </p:cNvSpPr>
                  <p:nvPr/>
                </p:nvSpPr>
                <p:spPr bwMode="auto">
                  <a:xfrm>
                    <a:off x="2982" y="2490"/>
                    <a:ext cx="144" cy="132"/>
                  </a:xfrm>
                  <a:prstGeom prst="rect">
                    <a:avLst/>
                  </a:prstGeom>
                  <a:solidFill>
                    <a:schemeClr val="hlink"/>
                  </a:solidFill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8045" name="Text Box 147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948" y="2399"/>
                    <a:ext cx="220" cy="288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 sz="2400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  <a:cs typeface="ＭＳ Ｐゴシック" charset="0"/>
                      </a:defRPr>
                    </a:lvl1pPr>
                    <a:lvl2pPr marL="37931725" indent="-37474525">
                      <a:defRPr sz="2400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2pPr>
                    <a:lvl3pPr>
                      <a:defRPr sz="2400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3pPr>
                    <a:lvl4pPr>
                      <a:defRPr sz="2400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4pPr>
                    <a:lvl5pPr>
                      <a:defRPr sz="2400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9pPr>
                  </a:lstStyle>
                  <a:p>
                    <a:pPr algn="ctr"/>
                    <a:r>
                      <a:rPr lang="en-US"/>
                      <a:t>z</a:t>
                    </a:r>
                  </a:p>
                </p:txBody>
              </p:sp>
            </p:grpSp>
          </p:grpSp>
          <p:sp>
            <p:nvSpPr>
              <p:cNvPr id="38026" name="Text Box 148"/>
              <p:cNvSpPr txBox="1">
                <a:spLocks noChangeArrowheads="1"/>
              </p:cNvSpPr>
              <p:nvPr/>
            </p:nvSpPr>
            <p:spPr bwMode="auto">
              <a:xfrm>
                <a:off x="731" y="1400"/>
                <a:ext cx="181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  <a:cs typeface="ＭＳ Ｐゴシック" charset="0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algn="ctr"/>
                <a:r>
                  <a:rPr lang="en-US" sz="1800"/>
                  <a:t>1</a:t>
                </a:r>
                <a:endParaRPr lang="en-US">
                  <a:latin typeface="Times New Roman" charset="0"/>
                </a:endParaRPr>
              </a:p>
            </p:txBody>
          </p:sp>
          <p:sp>
            <p:nvSpPr>
              <p:cNvPr id="38027" name="Text Box 149"/>
              <p:cNvSpPr txBox="1">
                <a:spLocks noChangeArrowheads="1"/>
              </p:cNvSpPr>
              <p:nvPr/>
            </p:nvSpPr>
            <p:spPr bwMode="auto">
              <a:xfrm>
                <a:off x="192" y="1397"/>
                <a:ext cx="204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  <a:cs typeface="ＭＳ Ｐゴシック" charset="0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algn="ctr"/>
                <a:r>
                  <a:rPr lang="en-US" sz="1800"/>
                  <a:t>2</a:t>
                </a:r>
                <a:endParaRPr lang="en-US">
                  <a:latin typeface="Times New Roman" charset="0"/>
                </a:endParaRPr>
              </a:p>
            </p:txBody>
          </p:sp>
          <p:sp>
            <p:nvSpPr>
              <p:cNvPr id="38028" name="Text Box 150"/>
              <p:cNvSpPr txBox="1">
                <a:spLocks noChangeArrowheads="1"/>
              </p:cNvSpPr>
              <p:nvPr/>
            </p:nvSpPr>
            <p:spPr bwMode="auto">
              <a:xfrm>
                <a:off x="477" y="1730"/>
                <a:ext cx="204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  <a:cs typeface="ＭＳ Ｐゴシック" charset="0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algn="ctr"/>
                <a:r>
                  <a:rPr lang="en-US" sz="1800"/>
                  <a:t>7</a:t>
                </a:r>
                <a:endParaRPr lang="en-US">
                  <a:latin typeface="Times New Roman" charset="0"/>
                </a:endParaRPr>
              </a:p>
            </p:txBody>
          </p:sp>
          <p:grpSp>
            <p:nvGrpSpPr>
              <p:cNvPr id="38029" name="Group 151"/>
              <p:cNvGrpSpPr>
                <a:grpSpLocks/>
              </p:cNvGrpSpPr>
              <p:nvPr/>
            </p:nvGrpSpPr>
            <p:grpSpPr bwMode="auto">
              <a:xfrm>
                <a:off x="408" y="1286"/>
                <a:ext cx="316" cy="250"/>
                <a:chOff x="1740" y="2306"/>
                <a:chExt cx="316" cy="250"/>
              </a:xfrm>
            </p:grpSpPr>
            <p:sp>
              <p:nvSpPr>
                <p:cNvPr id="38030" name="Oval 152"/>
                <p:cNvSpPr>
                  <a:spLocks noChangeArrowheads="1"/>
                </p:cNvSpPr>
                <p:nvPr/>
              </p:nvSpPr>
              <p:spPr bwMode="auto">
                <a:xfrm>
                  <a:off x="1743" y="2420"/>
                  <a:ext cx="313" cy="81"/>
                </a:xfrm>
                <a:prstGeom prst="ellipse">
                  <a:avLst/>
                </a:prstGeom>
                <a:solidFill>
                  <a:schemeClr val="hlink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8031" name="Line 153"/>
                <p:cNvSpPr>
                  <a:spLocks noChangeShapeType="1"/>
                </p:cNvSpPr>
                <p:nvPr/>
              </p:nvSpPr>
              <p:spPr bwMode="auto">
                <a:xfrm>
                  <a:off x="1743" y="2413"/>
                  <a:ext cx="0" cy="5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8032" name="Line 154"/>
                <p:cNvSpPr>
                  <a:spLocks noChangeShapeType="1"/>
                </p:cNvSpPr>
                <p:nvPr/>
              </p:nvSpPr>
              <p:spPr bwMode="auto">
                <a:xfrm>
                  <a:off x="2056" y="2413"/>
                  <a:ext cx="0" cy="5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8033" name="Rectangle 155"/>
                <p:cNvSpPr>
                  <a:spLocks noChangeArrowheads="1"/>
                </p:cNvSpPr>
                <p:nvPr/>
              </p:nvSpPr>
              <p:spPr bwMode="auto">
                <a:xfrm>
                  <a:off x="1743" y="2413"/>
                  <a:ext cx="310" cy="49"/>
                </a:xfrm>
                <a:prstGeom prst="rect">
                  <a:avLst/>
                </a:prstGeom>
                <a:solidFill>
                  <a:schemeClr val="hlink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algn="ctr"/>
                  <a:endParaRPr lang="en-US" sz="2400">
                    <a:latin typeface="Times New Roman" charset="0"/>
                  </a:endParaRPr>
                </a:p>
              </p:txBody>
            </p:sp>
            <p:sp>
              <p:nvSpPr>
                <p:cNvPr id="38034" name="Oval 156"/>
                <p:cNvSpPr>
                  <a:spLocks noChangeArrowheads="1"/>
                </p:cNvSpPr>
                <p:nvPr/>
              </p:nvSpPr>
              <p:spPr bwMode="auto">
                <a:xfrm>
                  <a:off x="1740" y="2354"/>
                  <a:ext cx="313" cy="95"/>
                </a:xfrm>
                <a:prstGeom prst="ellipse">
                  <a:avLst/>
                </a:prstGeom>
                <a:solidFill>
                  <a:schemeClr val="hlink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38035" name="Group 157"/>
                <p:cNvGrpSpPr>
                  <a:grpSpLocks/>
                </p:cNvGrpSpPr>
                <p:nvPr/>
              </p:nvGrpSpPr>
              <p:grpSpPr bwMode="auto">
                <a:xfrm>
                  <a:off x="1802" y="2306"/>
                  <a:ext cx="199" cy="250"/>
                  <a:chOff x="2957" y="2429"/>
                  <a:chExt cx="201" cy="250"/>
                </a:xfrm>
              </p:grpSpPr>
              <p:sp>
                <p:nvSpPr>
                  <p:cNvPr id="38036" name="Rectangle 158"/>
                  <p:cNvSpPr>
                    <a:spLocks noChangeArrowheads="1"/>
                  </p:cNvSpPr>
                  <p:nvPr/>
                </p:nvSpPr>
                <p:spPr bwMode="auto">
                  <a:xfrm>
                    <a:off x="2982" y="2490"/>
                    <a:ext cx="144" cy="132"/>
                  </a:xfrm>
                  <a:prstGeom prst="rect">
                    <a:avLst/>
                  </a:prstGeom>
                  <a:solidFill>
                    <a:schemeClr val="hlink"/>
                  </a:solidFill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8037" name="Text Box 159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957" y="2429"/>
                    <a:ext cx="201" cy="25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 sz="2400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  <a:cs typeface="ＭＳ Ｐゴシック" charset="0"/>
                      </a:defRPr>
                    </a:lvl1pPr>
                    <a:lvl2pPr marL="37931725" indent="-37474525">
                      <a:defRPr sz="2400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2pPr>
                    <a:lvl3pPr>
                      <a:defRPr sz="2400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3pPr>
                    <a:lvl4pPr>
                      <a:defRPr sz="2400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4pPr>
                    <a:lvl5pPr>
                      <a:defRPr sz="2400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9pPr>
                  </a:lstStyle>
                  <a:p>
                    <a:pPr algn="ctr"/>
                    <a:r>
                      <a:rPr lang="en-US" sz="2000"/>
                      <a:t>y</a:t>
                    </a:r>
                    <a:endParaRPr lang="en-US">
                      <a:latin typeface="Times New Roman" charset="0"/>
                    </a:endParaRPr>
                  </a:p>
                </p:txBody>
              </p:sp>
            </p:grpSp>
          </p:grpSp>
        </p:grpSp>
      </p:grpSp>
      <p:sp>
        <p:nvSpPr>
          <p:cNvPr id="38001" name="Text Box 160"/>
          <p:cNvSpPr txBox="1">
            <a:spLocks noChangeArrowheads="1"/>
          </p:cNvSpPr>
          <p:nvPr/>
        </p:nvSpPr>
        <p:spPr bwMode="auto">
          <a:xfrm>
            <a:off x="0" y="685800"/>
            <a:ext cx="1579563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b="1" u="sng"/>
              <a:t>node x table</a:t>
            </a:r>
          </a:p>
        </p:txBody>
      </p:sp>
      <p:sp>
        <p:nvSpPr>
          <p:cNvPr id="38002" name="Text Box 161"/>
          <p:cNvSpPr txBox="1">
            <a:spLocks noChangeArrowheads="1"/>
          </p:cNvSpPr>
          <p:nvPr/>
        </p:nvSpPr>
        <p:spPr bwMode="auto">
          <a:xfrm>
            <a:off x="0" y="2590800"/>
            <a:ext cx="157162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b="1" u="sng"/>
              <a:t>node y table</a:t>
            </a:r>
          </a:p>
        </p:txBody>
      </p:sp>
      <p:sp>
        <p:nvSpPr>
          <p:cNvPr id="38003" name="Text Box 162"/>
          <p:cNvSpPr txBox="1">
            <a:spLocks noChangeArrowheads="1"/>
          </p:cNvSpPr>
          <p:nvPr/>
        </p:nvSpPr>
        <p:spPr bwMode="auto">
          <a:xfrm>
            <a:off x="0" y="4343400"/>
            <a:ext cx="1566863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b="1" u="sng"/>
              <a:t>node z table</a:t>
            </a:r>
          </a:p>
        </p:txBody>
      </p:sp>
      <p:sp>
        <p:nvSpPr>
          <p:cNvPr id="38004" name="Oval 163"/>
          <p:cNvSpPr>
            <a:spLocks noChangeArrowheads="1"/>
          </p:cNvSpPr>
          <p:nvPr/>
        </p:nvSpPr>
        <p:spPr bwMode="auto">
          <a:xfrm>
            <a:off x="1219200" y="1676400"/>
            <a:ext cx="1066800" cy="381000"/>
          </a:xfrm>
          <a:prstGeom prst="ellips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005" name="Oval 164"/>
          <p:cNvSpPr>
            <a:spLocks noChangeArrowheads="1"/>
          </p:cNvSpPr>
          <p:nvPr/>
        </p:nvSpPr>
        <p:spPr bwMode="auto">
          <a:xfrm>
            <a:off x="1219200" y="3733800"/>
            <a:ext cx="1066800" cy="381000"/>
          </a:xfrm>
          <a:prstGeom prst="ellips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006" name="Oval 165"/>
          <p:cNvSpPr>
            <a:spLocks noChangeArrowheads="1"/>
          </p:cNvSpPr>
          <p:nvPr/>
        </p:nvSpPr>
        <p:spPr bwMode="auto">
          <a:xfrm>
            <a:off x="1219200" y="5943600"/>
            <a:ext cx="1066800" cy="381000"/>
          </a:xfrm>
          <a:prstGeom prst="ellips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007" name="Oval 166"/>
          <p:cNvSpPr>
            <a:spLocks noChangeArrowheads="1"/>
          </p:cNvSpPr>
          <p:nvPr/>
        </p:nvSpPr>
        <p:spPr bwMode="auto">
          <a:xfrm>
            <a:off x="3276600" y="1676400"/>
            <a:ext cx="1066800" cy="381000"/>
          </a:xfrm>
          <a:prstGeom prst="ellips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008" name="Oval 167"/>
          <p:cNvSpPr>
            <a:spLocks noChangeArrowheads="1"/>
          </p:cNvSpPr>
          <p:nvPr/>
        </p:nvSpPr>
        <p:spPr bwMode="auto">
          <a:xfrm>
            <a:off x="3200400" y="5867400"/>
            <a:ext cx="1066800" cy="381000"/>
          </a:xfrm>
          <a:prstGeom prst="ellips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009" name="Rectangle 168"/>
          <p:cNvSpPr>
            <a:spLocks noChangeArrowheads="1"/>
          </p:cNvSpPr>
          <p:nvPr/>
        </p:nvSpPr>
        <p:spPr bwMode="auto">
          <a:xfrm>
            <a:off x="1590675" y="187325"/>
            <a:ext cx="44767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algn="just"/>
            <a:r>
              <a:rPr lang="fr-FR">
                <a:solidFill>
                  <a:srgbClr val="000000"/>
                </a:solidFill>
                <a:cs typeface="Times New Roman" charset="0"/>
              </a:rPr>
              <a:t>D</a:t>
            </a:r>
            <a:r>
              <a:rPr lang="fr-FR" baseline="-25000">
                <a:solidFill>
                  <a:srgbClr val="000000"/>
                </a:solidFill>
                <a:cs typeface="Times New Roman" charset="0"/>
              </a:rPr>
              <a:t>x</a:t>
            </a:r>
            <a:r>
              <a:rPr lang="fr-FR">
                <a:solidFill>
                  <a:srgbClr val="000000"/>
                </a:solidFill>
                <a:cs typeface="Times New Roman" charset="0"/>
              </a:rPr>
              <a:t>(y) = min{c(x,y) + D</a:t>
            </a:r>
            <a:r>
              <a:rPr lang="fr-FR" baseline="-25000">
                <a:solidFill>
                  <a:srgbClr val="000000"/>
                </a:solidFill>
                <a:cs typeface="Times New Roman" charset="0"/>
              </a:rPr>
              <a:t>y</a:t>
            </a:r>
            <a:r>
              <a:rPr lang="fr-FR">
                <a:solidFill>
                  <a:srgbClr val="000000"/>
                </a:solidFill>
                <a:cs typeface="Times New Roman" charset="0"/>
              </a:rPr>
              <a:t>(y), c(x,z) + D</a:t>
            </a:r>
            <a:r>
              <a:rPr lang="fr-FR" baseline="-25000">
                <a:solidFill>
                  <a:srgbClr val="000000"/>
                </a:solidFill>
                <a:cs typeface="Times New Roman" charset="0"/>
              </a:rPr>
              <a:t>z</a:t>
            </a:r>
            <a:r>
              <a:rPr lang="fr-FR">
                <a:solidFill>
                  <a:srgbClr val="000000"/>
                </a:solidFill>
                <a:cs typeface="Times New Roman" charset="0"/>
              </a:rPr>
              <a:t>(y)} </a:t>
            </a:r>
            <a:br>
              <a:rPr lang="fr-FR">
                <a:solidFill>
                  <a:srgbClr val="000000"/>
                </a:solidFill>
                <a:cs typeface="Times New Roman" charset="0"/>
              </a:rPr>
            </a:br>
            <a:r>
              <a:rPr lang="fr-FR">
                <a:solidFill>
                  <a:srgbClr val="000000"/>
                </a:solidFill>
                <a:cs typeface="Times New Roman" charset="0"/>
              </a:rPr>
              <a:t>             = min{2+0 , 7+1} = 2</a:t>
            </a:r>
          </a:p>
        </p:txBody>
      </p:sp>
      <p:sp>
        <p:nvSpPr>
          <p:cNvPr id="38010" name="Line 169"/>
          <p:cNvSpPr>
            <a:spLocks noChangeShapeType="1"/>
          </p:cNvSpPr>
          <p:nvPr/>
        </p:nvSpPr>
        <p:spPr bwMode="auto">
          <a:xfrm flipH="1">
            <a:off x="3760788" y="809625"/>
            <a:ext cx="809625" cy="966788"/>
          </a:xfrm>
          <a:prstGeom prst="line">
            <a:avLst/>
          </a:prstGeom>
          <a:noFill/>
          <a:ln w="12700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38011" name="Rectangle 170"/>
          <p:cNvSpPr>
            <a:spLocks noChangeArrowheads="1"/>
          </p:cNvSpPr>
          <p:nvPr/>
        </p:nvSpPr>
        <p:spPr bwMode="auto">
          <a:xfrm>
            <a:off x="6384925" y="111125"/>
            <a:ext cx="2803525" cy="91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algn="just"/>
            <a:r>
              <a:rPr lang="fr-FR" i="1"/>
              <a:t>D</a:t>
            </a:r>
            <a:r>
              <a:rPr lang="fr-FR" i="1" baseline="-25000"/>
              <a:t>x</a:t>
            </a:r>
            <a:r>
              <a:rPr lang="fr-FR" i="1"/>
              <a:t>(z) = </a:t>
            </a:r>
            <a:r>
              <a:rPr lang="fr-FR"/>
              <a:t>min{</a:t>
            </a:r>
            <a:r>
              <a:rPr lang="fr-FR" i="1"/>
              <a:t>c(x,y) + </a:t>
            </a:r>
            <a:br>
              <a:rPr lang="fr-FR" i="1"/>
            </a:br>
            <a:r>
              <a:rPr lang="fr-FR" i="1"/>
              <a:t>      D</a:t>
            </a:r>
            <a:r>
              <a:rPr lang="fr-FR" i="1" baseline="-25000"/>
              <a:t>y</a:t>
            </a:r>
            <a:r>
              <a:rPr lang="fr-FR" i="1"/>
              <a:t>(z), c(x,z) + D</a:t>
            </a:r>
            <a:r>
              <a:rPr lang="fr-FR" i="1" baseline="-25000"/>
              <a:t>z</a:t>
            </a:r>
            <a:r>
              <a:rPr lang="fr-FR" i="1"/>
              <a:t>(z)</a:t>
            </a:r>
            <a:r>
              <a:rPr lang="fr-FR"/>
              <a:t>} </a:t>
            </a:r>
          </a:p>
          <a:p>
            <a:pPr algn="just"/>
            <a:r>
              <a:rPr lang="fr-FR"/>
              <a:t>= min{2+1 , 7+0} = 3</a:t>
            </a:r>
          </a:p>
        </p:txBody>
      </p:sp>
      <p:sp>
        <p:nvSpPr>
          <p:cNvPr id="38012" name="Line 171"/>
          <p:cNvSpPr>
            <a:spLocks noChangeShapeType="1"/>
          </p:cNvSpPr>
          <p:nvPr/>
        </p:nvSpPr>
        <p:spPr bwMode="auto">
          <a:xfrm flipH="1">
            <a:off x="4179888" y="482600"/>
            <a:ext cx="2586037" cy="1333500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38013" name="Text Box 38"/>
          <p:cNvSpPr txBox="1">
            <a:spLocks noChangeArrowheads="1"/>
          </p:cNvSpPr>
          <p:nvPr/>
        </p:nvSpPr>
        <p:spPr bwMode="auto">
          <a:xfrm>
            <a:off x="7286625" y="4349750"/>
            <a:ext cx="1443038" cy="1477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 sz="1800"/>
              <a:t>In steady state, when have good news tell neighbor</a:t>
            </a:r>
          </a:p>
        </p:txBody>
      </p:sp>
    </p:spTree>
    <p:extLst>
      <p:ext uri="{BB962C8B-B14F-4D97-AF65-F5344CB8AC3E}">
        <p14:creationId xmlns:p14="http://schemas.microsoft.com/office/powerpoint/2010/main" val="77390625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Problema</a:t>
            </a:r>
            <a:r>
              <a:rPr lang="en-US" dirty="0"/>
              <a:t> de </a:t>
            </a:r>
            <a:r>
              <a:rPr lang="en-US" dirty="0" err="1"/>
              <a:t>contagem</a:t>
            </a:r>
            <a:r>
              <a:rPr lang="en-US" dirty="0"/>
              <a:t> </a:t>
            </a:r>
            <a:r>
              <a:rPr lang="en-US" dirty="0" err="1"/>
              <a:t>para</a:t>
            </a:r>
            <a:r>
              <a:rPr lang="en-US" dirty="0"/>
              <a:t> o </a:t>
            </a:r>
            <a:r>
              <a:rPr lang="en-US" dirty="0" err="1"/>
              <a:t>infinito</a:t>
            </a:r>
            <a:endParaRPr lang="en-US" dirty="0"/>
          </a:p>
        </p:txBody>
      </p:sp>
      <p:sp>
        <p:nvSpPr>
          <p:cNvPr id="2887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  <a:p>
            <a:endParaRPr lang="en-US"/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60221-0681-7240-9E8E-3E1C64F40680}" type="slidenum">
              <a:rPr lang="en-US"/>
              <a:pPr/>
              <a:t>45</a:t>
            </a:fld>
            <a:endParaRPr lang="en-US"/>
          </a:p>
        </p:txBody>
      </p:sp>
      <p:sp>
        <p:nvSpPr>
          <p:cNvPr id="288773" name="Oval 5"/>
          <p:cNvSpPr>
            <a:spLocks noChangeArrowheads="1"/>
          </p:cNvSpPr>
          <p:nvPr/>
        </p:nvSpPr>
        <p:spPr bwMode="auto">
          <a:xfrm>
            <a:off x="990600" y="1371600"/>
            <a:ext cx="642938" cy="619125"/>
          </a:xfrm>
          <a:prstGeom prst="ellipse">
            <a:avLst/>
          </a:prstGeom>
          <a:solidFill>
            <a:srgbClr val="FFFF00"/>
          </a:solidFill>
          <a:ln>
            <a:noFill/>
          </a:ln>
          <a:effectLst>
            <a:outerShdw blurRad="63500" dist="107763" dir="2700000" algn="ctr" rotWithShape="0">
              <a:schemeClr val="bg2">
                <a:alpha val="74998"/>
              </a:schemeClr>
            </a:outerShdw>
          </a:effectLst>
          <a:extLst>
            <a:ext uri="{91240B29-F687-4f45-9708-019B960494DF}">
              <a14:hiddenLine xmlns="" xmlns:a14="http://schemas.microsoft.com/office/drawing/2010/main" w="38100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lIns="91433" tIns="137160" rIns="91433" bIns="228600" anchor="ctr" anchorCtr="1"/>
          <a:lstStyle/>
          <a:p>
            <a:pPr algn="ctr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b="1" i="0">
                <a:solidFill>
                  <a:schemeClr val="bg2"/>
                </a:solidFill>
                <a:latin typeface="Arial" charset="0"/>
              </a:rPr>
              <a:t>A</a:t>
            </a:r>
            <a:endParaRPr lang="en-US" i="0">
              <a:solidFill>
                <a:srgbClr val="FFFF00"/>
              </a:solidFill>
              <a:latin typeface="Times New Roman" charset="0"/>
            </a:endParaRPr>
          </a:p>
        </p:txBody>
      </p:sp>
      <p:sp>
        <p:nvSpPr>
          <p:cNvPr id="288774" name="Oval 6"/>
          <p:cNvSpPr>
            <a:spLocks noChangeArrowheads="1"/>
          </p:cNvSpPr>
          <p:nvPr/>
        </p:nvSpPr>
        <p:spPr bwMode="auto">
          <a:xfrm>
            <a:off x="4800600" y="1371600"/>
            <a:ext cx="644525" cy="619125"/>
          </a:xfrm>
          <a:prstGeom prst="ellipse">
            <a:avLst/>
          </a:prstGeom>
          <a:solidFill>
            <a:srgbClr val="FFFF00"/>
          </a:solidFill>
          <a:ln>
            <a:noFill/>
          </a:ln>
          <a:effectLst>
            <a:outerShdw blurRad="63500" dist="107763" dir="2700000" algn="ctr" rotWithShape="0">
              <a:schemeClr val="bg2">
                <a:alpha val="74998"/>
              </a:schemeClr>
            </a:outerShdw>
          </a:effectLst>
          <a:extLst>
            <a:ext uri="{91240B29-F687-4f45-9708-019B960494DF}">
              <a14:hiddenLine xmlns="" xmlns:a14="http://schemas.microsoft.com/office/drawing/2010/main" w="38100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lIns="91433" tIns="137160" rIns="91433" bIns="228600" anchor="ctr" anchorCtr="1"/>
          <a:lstStyle/>
          <a:p>
            <a:pPr algn="ctr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b="1" i="0">
                <a:solidFill>
                  <a:schemeClr val="bg2"/>
                </a:solidFill>
                <a:latin typeface="Arial" charset="0"/>
              </a:rPr>
              <a:t>B</a:t>
            </a:r>
            <a:endParaRPr lang="en-US" i="0">
              <a:solidFill>
                <a:srgbClr val="FFFF00"/>
              </a:solidFill>
              <a:latin typeface="Times New Roman" charset="0"/>
            </a:endParaRPr>
          </a:p>
        </p:txBody>
      </p:sp>
      <p:sp>
        <p:nvSpPr>
          <p:cNvPr id="288775" name="Oval 7"/>
          <p:cNvSpPr>
            <a:spLocks noChangeArrowheads="1"/>
          </p:cNvSpPr>
          <p:nvPr/>
        </p:nvSpPr>
        <p:spPr bwMode="auto">
          <a:xfrm>
            <a:off x="7467600" y="1371600"/>
            <a:ext cx="644525" cy="619125"/>
          </a:xfrm>
          <a:prstGeom prst="ellipse">
            <a:avLst/>
          </a:prstGeom>
          <a:solidFill>
            <a:srgbClr val="FFFF00"/>
          </a:solidFill>
          <a:ln>
            <a:noFill/>
          </a:ln>
          <a:effectLst>
            <a:outerShdw blurRad="63500" dist="107763" dir="2700000" algn="ctr" rotWithShape="0">
              <a:schemeClr val="bg2">
                <a:alpha val="74998"/>
              </a:schemeClr>
            </a:outerShdw>
          </a:effectLst>
          <a:extLst>
            <a:ext uri="{91240B29-F687-4f45-9708-019B960494DF}">
              <a14:hiddenLine xmlns="" xmlns:a14="http://schemas.microsoft.com/office/drawing/2010/main" w="38100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lIns="91433" tIns="137160" rIns="91433" bIns="228600" anchor="ctr" anchorCtr="1"/>
          <a:lstStyle/>
          <a:p>
            <a:pPr algn="ctr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b="1" i="0">
                <a:solidFill>
                  <a:schemeClr val="bg2"/>
                </a:solidFill>
                <a:latin typeface="Arial" charset="0"/>
              </a:rPr>
              <a:t>C</a:t>
            </a:r>
            <a:endParaRPr lang="en-US" i="0">
              <a:solidFill>
                <a:srgbClr val="FFFF00"/>
              </a:solidFill>
              <a:latin typeface="Times New Roman" charset="0"/>
            </a:endParaRPr>
          </a:p>
        </p:txBody>
      </p:sp>
      <p:cxnSp>
        <p:nvCxnSpPr>
          <p:cNvPr id="288779" name="AutoShape 11"/>
          <p:cNvCxnSpPr>
            <a:cxnSpLocks noChangeShapeType="1"/>
            <a:stCxn id="288773" idx="6"/>
            <a:endCxn id="288774" idx="2"/>
          </p:cNvCxnSpPr>
          <p:nvPr/>
        </p:nvCxnSpPr>
        <p:spPr bwMode="auto">
          <a:xfrm>
            <a:off x="1633538" y="1681163"/>
            <a:ext cx="3167062" cy="0"/>
          </a:xfrm>
          <a:prstGeom prst="straightConnector1">
            <a:avLst/>
          </a:prstGeom>
          <a:noFill/>
          <a:ln w="38100">
            <a:solidFill>
              <a:srgbClr val="FFFF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107763" dir="135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88781" name="AutoShape 13"/>
          <p:cNvCxnSpPr>
            <a:cxnSpLocks noChangeShapeType="1"/>
            <a:stCxn id="288775" idx="2"/>
            <a:endCxn id="288774" idx="6"/>
          </p:cNvCxnSpPr>
          <p:nvPr/>
        </p:nvCxnSpPr>
        <p:spPr bwMode="auto">
          <a:xfrm flipH="1">
            <a:off x="5445125" y="1681163"/>
            <a:ext cx="2022475" cy="0"/>
          </a:xfrm>
          <a:prstGeom prst="straightConnector1">
            <a:avLst/>
          </a:prstGeom>
          <a:noFill/>
          <a:ln w="38100">
            <a:solidFill>
              <a:srgbClr val="FFFF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107763" dir="135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88788" name="Text Box 20"/>
          <p:cNvSpPr txBox="1">
            <a:spLocks noChangeArrowheads="1"/>
          </p:cNvSpPr>
          <p:nvPr/>
        </p:nvSpPr>
        <p:spPr bwMode="auto">
          <a:xfrm>
            <a:off x="3200400" y="1371600"/>
            <a:ext cx="354013" cy="639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381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107763" dir="135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433" tIns="45717" rIns="91433" bIns="228600" anchorCtr="1">
            <a:spAutoFit/>
            <a:flatTx/>
          </a:bodyPr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en-US" b="1" i="0">
                <a:solidFill>
                  <a:schemeClr val="tx1"/>
                </a:solidFill>
                <a:latin typeface="Arial" charset="0"/>
              </a:rPr>
              <a:t>1</a:t>
            </a:r>
            <a:endParaRPr lang="en-US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288797" name="Text Box 29"/>
          <p:cNvSpPr txBox="1">
            <a:spLocks noChangeArrowheads="1"/>
          </p:cNvSpPr>
          <p:nvPr/>
        </p:nvSpPr>
        <p:spPr bwMode="auto">
          <a:xfrm>
            <a:off x="6400800" y="1371600"/>
            <a:ext cx="354013" cy="639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381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107763" dir="135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433" tIns="45717" rIns="91433" bIns="228600" anchorCtr="1">
            <a:spAutoFit/>
            <a:flatTx/>
          </a:bodyPr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en-US" b="1" i="0">
                <a:solidFill>
                  <a:schemeClr val="tx1"/>
                </a:solidFill>
                <a:latin typeface="Arial" charset="0"/>
              </a:rPr>
              <a:t>1</a:t>
            </a:r>
            <a:endParaRPr lang="en-US" i="0">
              <a:solidFill>
                <a:schemeClr val="tx1"/>
              </a:solidFill>
              <a:latin typeface="Times New Roman" charset="0"/>
            </a:endParaRPr>
          </a:p>
        </p:txBody>
      </p:sp>
      <p:graphicFrame>
        <p:nvGraphicFramePr>
          <p:cNvPr id="288799" name="Object 31"/>
          <p:cNvGraphicFramePr>
            <a:graphicFrameLocks noChangeAspect="1"/>
          </p:cNvGraphicFramePr>
          <p:nvPr/>
        </p:nvGraphicFramePr>
        <p:xfrm>
          <a:off x="381000" y="1981200"/>
          <a:ext cx="7905750" cy="453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2" name="VISIO" r:id="rId3" imgW="9027720" imgH="5144040" progId="Visio.Drawing.4">
                  <p:embed/>
                </p:oleObj>
              </mc:Choice>
              <mc:Fallback>
                <p:oleObj name="VISIO" r:id="rId3" imgW="9027720" imgH="5144040" progId="Visio.Drawing.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" y="1981200"/>
                        <a:ext cx="7905750" cy="4533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107763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4367073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Contagem para o infinito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Impossível de evitar!</a:t>
            </a:r>
          </a:p>
          <a:p>
            <a:r>
              <a:rPr lang="pt-BR" dirty="0"/>
              <a:t>Controle: limitar o “infinito”</a:t>
            </a:r>
          </a:p>
          <a:p>
            <a:pPr lvl="1"/>
            <a:r>
              <a:rPr lang="pt-BR" dirty="0"/>
              <a:t>Exemplo: infinito = 50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Roteamento estado de enlace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pt-BR" dirty="0"/>
              <a:t>Identificação dos vizinhos</a:t>
            </a:r>
          </a:p>
          <a:p>
            <a:pPr marL="514350" indent="-514350">
              <a:buFont typeface="+mj-lt"/>
              <a:buAutoNum type="arabicPeriod"/>
            </a:pPr>
            <a:r>
              <a:rPr lang="pt-BR" dirty="0"/>
              <a:t>Medição do custo do enlace para os vizinhos</a:t>
            </a:r>
          </a:p>
          <a:p>
            <a:pPr marL="514350" indent="-514350">
              <a:buFont typeface="+mj-lt"/>
              <a:buAutoNum type="arabicPeriod"/>
            </a:pPr>
            <a:r>
              <a:rPr lang="pt-BR" dirty="0"/>
              <a:t>Anúncio a toda a rede dos vizinhos e custo de enlace</a:t>
            </a:r>
          </a:p>
          <a:p>
            <a:pPr marL="514350" indent="-514350">
              <a:buFont typeface="+mj-lt"/>
              <a:buAutoNum type="arabicPeriod"/>
            </a:pPr>
            <a:r>
              <a:rPr lang="pt-BR" dirty="0"/>
              <a:t>Montagem de todo o </a:t>
            </a:r>
            <a:r>
              <a:rPr lang="pt-BR" dirty="0" err="1"/>
              <a:t>gráfo</a:t>
            </a:r>
            <a:endParaRPr lang="pt-BR" dirty="0"/>
          </a:p>
          <a:p>
            <a:pPr marL="514350" indent="-514350">
              <a:buFont typeface="+mj-lt"/>
              <a:buAutoNum type="arabicPeriod"/>
            </a:pPr>
            <a:r>
              <a:rPr lang="pt-BR" dirty="0"/>
              <a:t>Execução do algoritmo de caminho mínimo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Exemplo</a:t>
            </a:r>
            <a:r>
              <a:rPr lang="en-US" dirty="0"/>
              <a:t> – </a:t>
            </a:r>
            <a:r>
              <a:rPr lang="en-US" dirty="0" err="1"/>
              <a:t>Montagem</a:t>
            </a:r>
            <a:r>
              <a:rPr lang="en-US" dirty="0"/>
              <a:t> do </a:t>
            </a:r>
            <a:r>
              <a:rPr lang="en-US" dirty="0" err="1"/>
              <a:t>grafo</a:t>
            </a:r>
            <a:r>
              <a:rPr lang="en-US" dirty="0"/>
              <a:t> da </a:t>
            </a:r>
            <a:r>
              <a:rPr lang="en-US" dirty="0" err="1"/>
              <a:t>rede</a:t>
            </a:r>
            <a:endParaRPr lang="en-US" dirty="0"/>
          </a:p>
        </p:txBody>
      </p:sp>
      <p:pic>
        <p:nvPicPr>
          <p:cNvPr id="4" name="Picture 5" descr="5-09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18483" y="2102428"/>
            <a:ext cx="6176809" cy="4518025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 bwMode="auto">
          <a:xfrm>
            <a:off x="3671455" y="2008909"/>
            <a:ext cx="4254139" cy="4849091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0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imes New Roma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8181" y="1512455"/>
            <a:ext cx="7237413" cy="4113213"/>
          </a:xfrm>
        </p:spPr>
        <p:txBody>
          <a:bodyPr/>
          <a:lstStyle/>
          <a:p>
            <a:r>
              <a:rPr lang="en-US" dirty="0" err="1"/>
              <a:t>Considerando</a:t>
            </a:r>
            <a:r>
              <a:rPr lang="en-US" dirty="0"/>
              <a:t> a </a:t>
            </a:r>
            <a:r>
              <a:rPr lang="en-US" dirty="0" err="1"/>
              <a:t>visão</a:t>
            </a:r>
            <a:r>
              <a:rPr lang="en-US" dirty="0"/>
              <a:t> de C: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Inicialmente</a:t>
            </a:r>
            <a:r>
              <a:rPr lang="en-US" dirty="0"/>
              <a:t>:</a:t>
            </a:r>
          </a:p>
          <a:p>
            <a:pPr lvl="1"/>
            <a:r>
              <a:rPr lang="en-US" dirty="0" err="1"/>
              <a:t>Conhece</a:t>
            </a:r>
            <a:r>
              <a:rPr lang="en-US" dirty="0"/>
              <a:t> </a:t>
            </a:r>
            <a:r>
              <a:rPr lang="en-US" dirty="0" err="1"/>
              <a:t>somente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vizinhos</a:t>
            </a:r>
            <a:r>
              <a:rPr lang="en-US" dirty="0"/>
              <a:t> </a:t>
            </a:r>
            <a:r>
              <a:rPr lang="en-US" dirty="0" err="1"/>
              <a:t>imediatos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257636" y="2039504"/>
            <a:ext cx="1963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Visão</a:t>
            </a:r>
            <a:r>
              <a:rPr lang="en-US" dirty="0"/>
              <a:t> </a:t>
            </a:r>
            <a:r>
              <a:rPr lang="en-US" dirty="0" err="1"/>
              <a:t>inicial</a:t>
            </a:r>
            <a:r>
              <a:rPr lang="en-US" dirty="0"/>
              <a:t> de C</a:t>
            </a:r>
          </a:p>
        </p:txBody>
      </p:sp>
      <p:sp>
        <p:nvSpPr>
          <p:cNvPr id="9" name="Oval 8"/>
          <p:cNvSpPr/>
          <p:nvPr/>
        </p:nvSpPr>
        <p:spPr bwMode="auto">
          <a:xfrm>
            <a:off x="6569364" y="2574662"/>
            <a:ext cx="415636" cy="427182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0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charset="0"/>
              </a:rPr>
              <a:t>C</a:t>
            </a:r>
          </a:p>
        </p:txBody>
      </p:sp>
      <p:sp>
        <p:nvSpPr>
          <p:cNvPr id="10" name="Oval 9"/>
          <p:cNvSpPr/>
          <p:nvPr/>
        </p:nvSpPr>
        <p:spPr bwMode="auto">
          <a:xfrm>
            <a:off x="7717776" y="2581157"/>
            <a:ext cx="415636" cy="427182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0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charset="0"/>
              </a:rPr>
              <a:t>D</a:t>
            </a:r>
          </a:p>
        </p:txBody>
      </p:sp>
      <p:sp>
        <p:nvSpPr>
          <p:cNvPr id="11" name="Oval 10"/>
          <p:cNvSpPr/>
          <p:nvPr/>
        </p:nvSpPr>
        <p:spPr bwMode="auto">
          <a:xfrm>
            <a:off x="5463309" y="2574662"/>
            <a:ext cx="415636" cy="427182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0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charset="0"/>
              </a:rPr>
              <a:t>B</a:t>
            </a:r>
          </a:p>
        </p:txBody>
      </p:sp>
      <p:sp>
        <p:nvSpPr>
          <p:cNvPr id="12" name="Oval 11"/>
          <p:cNvSpPr/>
          <p:nvPr/>
        </p:nvSpPr>
        <p:spPr bwMode="auto">
          <a:xfrm>
            <a:off x="4726709" y="3592971"/>
            <a:ext cx="415636" cy="427182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0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charset="0"/>
              </a:rPr>
              <a:t>E</a:t>
            </a:r>
          </a:p>
        </p:txBody>
      </p:sp>
      <p:cxnSp>
        <p:nvCxnSpPr>
          <p:cNvPr id="14" name="Straight Connector 13"/>
          <p:cNvCxnSpPr>
            <a:endCxn id="9" idx="6"/>
          </p:cNvCxnSpPr>
          <p:nvPr/>
        </p:nvCxnSpPr>
        <p:spPr bwMode="auto">
          <a:xfrm flipH="1">
            <a:off x="6985000" y="2759364"/>
            <a:ext cx="732776" cy="28889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" name="Straight Connector 15"/>
          <p:cNvCxnSpPr>
            <a:stCxn id="9" idx="2"/>
            <a:endCxn id="11" idx="6"/>
          </p:cNvCxnSpPr>
          <p:nvPr/>
        </p:nvCxnSpPr>
        <p:spPr bwMode="auto">
          <a:xfrm flipH="1">
            <a:off x="5878945" y="2788253"/>
            <a:ext cx="690419" cy="0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8" name="Straight Connector 17"/>
          <p:cNvCxnSpPr>
            <a:stCxn id="9" idx="4"/>
            <a:endCxn id="12" idx="6"/>
          </p:cNvCxnSpPr>
          <p:nvPr/>
        </p:nvCxnSpPr>
        <p:spPr bwMode="auto">
          <a:xfrm flipH="1">
            <a:off x="5142345" y="3001844"/>
            <a:ext cx="1634837" cy="804718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9" name="TextBox 18"/>
          <p:cNvSpPr txBox="1"/>
          <p:nvPr/>
        </p:nvSpPr>
        <p:spPr>
          <a:xfrm>
            <a:off x="6089569" y="2408836"/>
            <a:ext cx="313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082248" y="2418921"/>
            <a:ext cx="313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150265" y="3408305"/>
            <a:ext cx="313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30130841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Exemplo</a:t>
            </a:r>
            <a:r>
              <a:rPr lang="en-US" dirty="0"/>
              <a:t> – </a:t>
            </a:r>
            <a:r>
              <a:rPr lang="en-US" dirty="0" err="1"/>
              <a:t>Montagem</a:t>
            </a:r>
            <a:r>
              <a:rPr lang="en-US" dirty="0"/>
              <a:t> do </a:t>
            </a:r>
            <a:r>
              <a:rPr lang="en-US" dirty="0" err="1"/>
              <a:t>grafo</a:t>
            </a:r>
            <a:r>
              <a:rPr lang="en-US" dirty="0"/>
              <a:t> da </a:t>
            </a:r>
            <a:r>
              <a:rPr lang="en-US" dirty="0" err="1"/>
              <a:t>rede</a:t>
            </a:r>
            <a:endParaRPr lang="en-US" dirty="0"/>
          </a:p>
        </p:txBody>
      </p:sp>
      <p:pic>
        <p:nvPicPr>
          <p:cNvPr id="4" name="Picture 5" descr="5-09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18483" y="2102428"/>
            <a:ext cx="6176809" cy="4518025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 bwMode="auto">
          <a:xfrm>
            <a:off x="3671455" y="2008909"/>
            <a:ext cx="4254139" cy="4849091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0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imes New Roma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8181" y="1512455"/>
            <a:ext cx="4949063" cy="4113213"/>
          </a:xfrm>
        </p:spPr>
        <p:txBody>
          <a:bodyPr/>
          <a:lstStyle/>
          <a:p>
            <a:r>
              <a:rPr lang="en-US" dirty="0" err="1"/>
              <a:t>Considerando</a:t>
            </a:r>
            <a:r>
              <a:rPr lang="en-US" dirty="0"/>
              <a:t> a </a:t>
            </a:r>
            <a:r>
              <a:rPr lang="en-US" dirty="0" err="1"/>
              <a:t>visão</a:t>
            </a:r>
            <a:r>
              <a:rPr lang="en-US" dirty="0"/>
              <a:t> de C: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Recebe</a:t>
            </a:r>
            <a:r>
              <a:rPr lang="en-US" dirty="0"/>
              <a:t> </a:t>
            </a:r>
            <a:r>
              <a:rPr lang="en-US" dirty="0" err="1"/>
              <a:t>mensagem</a:t>
            </a:r>
            <a:r>
              <a:rPr lang="en-US" dirty="0"/>
              <a:t> de </a:t>
            </a:r>
            <a:r>
              <a:rPr lang="en-US" dirty="0" err="1"/>
              <a:t>anúncio</a:t>
            </a:r>
            <a:r>
              <a:rPr lang="en-US" dirty="0"/>
              <a:t> de </a:t>
            </a:r>
            <a:r>
              <a:rPr lang="en-US" dirty="0" err="1"/>
              <a:t>vizinhos</a:t>
            </a:r>
            <a:r>
              <a:rPr lang="en-US" dirty="0"/>
              <a:t> de B: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257636" y="2039504"/>
            <a:ext cx="1963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Visão</a:t>
            </a:r>
            <a:r>
              <a:rPr lang="en-US" dirty="0"/>
              <a:t> </a:t>
            </a:r>
            <a:r>
              <a:rPr lang="en-US" dirty="0" err="1"/>
              <a:t>inicial</a:t>
            </a:r>
            <a:r>
              <a:rPr lang="en-US" dirty="0"/>
              <a:t> de C</a:t>
            </a:r>
          </a:p>
        </p:txBody>
      </p:sp>
      <p:sp>
        <p:nvSpPr>
          <p:cNvPr id="9" name="Oval 8"/>
          <p:cNvSpPr/>
          <p:nvPr/>
        </p:nvSpPr>
        <p:spPr bwMode="auto">
          <a:xfrm>
            <a:off x="6569364" y="2574662"/>
            <a:ext cx="415636" cy="427182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0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charset="0"/>
              </a:rPr>
              <a:t>C</a:t>
            </a:r>
          </a:p>
        </p:txBody>
      </p:sp>
      <p:sp>
        <p:nvSpPr>
          <p:cNvPr id="10" name="Oval 9"/>
          <p:cNvSpPr/>
          <p:nvPr/>
        </p:nvSpPr>
        <p:spPr bwMode="auto">
          <a:xfrm>
            <a:off x="7717776" y="2581157"/>
            <a:ext cx="415636" cy="427182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0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charset="0"/>
              </a:rPr>
              <a:t>D</a:t>
            </a:r>
          </a:p>
        </p:txBody>
      </p:sp>
      <p:sp>
        <p:nvSpPr>
          <p:cNvPr id="11" name="Oval 10"/>
          <p:cNvSpPr/>
          <p:nvPr/>
        </p:nvSpPr>
        <p:spPr bwMode="auto">
          <a:xfrm>
            <a:off x="5463309" y="2574662"/>
            <a:ext cx="415636" cy="427182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0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charset="0"/>
              </a:rPr>
              <a:t>B</a:t>
            </a:r>
          </a:p>
        </p:txBody>
      </p:sp>
      <p:sp>
        <p:nvSpPr>
          <p:cNvPr id="12" name="Oval 11"/>
          <p:cNvSpPr/>
          <p:nvPr/>
        </p:nvSpPr>
        <p:spPr bwMode="auto">
          <a:xfrm>
            <a:off x="4726709" y="3592971"/>
            <a:ext cx="415636" cy="427182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0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charset="0"/>
              </a:rPr>
              <a:t>E</a:t>
            </a:r>
          </a:p>
        </p:txBody>
      </p:sp>
      <p:cxnSp>
        <p:nvCxnSpPr>
          <p:cNvPr id="14" name="Straight Connector 13"/>
          <p:cNvCxnSpPr>
            <a:endCxn id="9" idx="6"/>
          </p:cNvCxnSpPr>
          <p:nvPr/>
        </p:nvCxnSpPr>
        <p:spPr bwMode="auto">
          <a:xfrm flipH="1">
            <a:off x="6985000" y="2759364"/>
            <a:ext cx="732776" cy="28889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" name="Straight Connector 15"/>
          <p:cNvCxnSpPr>
            <a:stCxn id="9" idx="2"/>
            <a:endCxn id="11" idx="6"/>
          </p:cNvCxnSpPr>
          <p:nvPr/>
        </p:nvCxnSpPr>
        <p:spPr bwMode="auto">
          <a:xfrm flipH="1">
            <a:off x="5878945" y="2788253"/>
            <a:ext cx="690419" cy="0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8" name="Straight Connector 17"/>
          <p:cNvCxnSpPr>
            <a:stCxn id="9" idx="4"/>
            <a:endCxn id="12" idx="6"/>
          </p:cNvCxnSpPr>
          <p:nvPr/>
        </p:nvCxnSpPr>
        <p:spPr bwMode="auto">
          <a:xfrm flipH="1">
            <a:off x="5142345" y="3001844"/>
            <a:ext cx="1634837" cy="804718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0412741"/>
              </p:ext>
            </p:extLst>
          </p:nvPr>
        </p:nvGraphicFramePr>
        <p:xfrm>
          <a:off x="5637244" y="5114083"/>
          <a:ext cx="3264914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24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324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Vizinho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Custo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7" name="Oval 16"/>
          <p:cNvSpPr/>
          <p:nvPr/>
        </p:nvSpPr>
        <p:spPr bwMode="auto">
          <a:xfrm>
            <a:off x="6569364" y="3696880"/>
            <a:ext cx="415636" cy="427182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0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lang="en-US" sz="2400" dirty="0">
                <a:solidFill>
                  <a:srgbClr val="000000"/>
                </a:solidFill>
                <a:latin typeface="Times New Roman" charset="0"/>
              </a:rPr>
              <a:t>G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Times New Roman" charset="0"/>
            </a:endParaRPr>
          </a:p>
        </p:txBody>
      </p:sp>
      <p:sp>
        <p:nvSpPr>
          <p:cNvPr id="19" name="Oval 18"/>
          <p:cNvSpPr/>
          <p:nvPr/>
        </p:nvSpPr>
        <p:spPr bwMode="auto">
          <a:xfrm>
            <a:off x="4518891" y="2545773"/>
            <a:ext cx="415636" cy="427182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0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lang="en-US" sz="2400" dirty="0">
                <a:solidFill>
                  <a:srgbClr val="000000"/>
                </a:solidFill>
                <a:latin typeface="Times New Roman" charset="0"/>
              </a:rPr>
              <a:t>A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Times New Roman" charset="0"/>
            </a:endParaRPr>
          </a:p>
        </p:txBody>
      </p:sp>
      <p:cxnSp>
        <p:nvCxnSpPr>
          <p:cNvPr id="7" name="Straight Connector 6"/>
          <p:cNvCxnSpPr>
            <a:stCxn id="17" idx="1"/>
            <a:endCxn id="11" idx="5"/>
          </p:cNvCxnSpPr>
          <p:nvPr/>
        </p:nvCxnSpPr>
        <p:spPr bwMode="auto">
          <a:xfrm flipH="1" flipV="1">
            <a:off x="5818077" y="2939285"/>
            <a:ext cx="812155" cy="820154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0" name="Straight Connector 19"/>
          <p:cNvCxnSpPr>
            <a:stCxn id="11" idx="2"/>
            <a:endCxn id="19" idx="6"/>
          </p:cNvCxnSpPr>
          <p:nvPr/>
        </p:nvCxnSpPr>
        <p:spPr bwMode="auto">
          <a:xfrm flipH="1" flipV="1">
            <a:off x="4934527" y="2759364"/>
            <a:ext cx="528782" cy="28889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1" name="TextBox 20"/>
          <p:cNvSpPr txBox="1"/>
          <p:nvPr/>
        </p:nvSpPr>
        <p:spPr>
          <a:xfrm>
            <a:off x="6089569" y="2408836"/>
            <a:ext cx="313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082248" y="2418921"/>
            <a:ext cx="313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150265" y="3408305"/>
            <a:ext cx="313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993743" y="2361107"/>
            <a:ext cx="313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089569" y="3512214"/>
            <a:ext cx="4414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23</a:t>
            </a:r>
          </a:p>
        </p:txBody>
      </p:sp>
    </p:spTree>
    <p:extLst>
      <p:ext uri="{BB962C8B-B14F-4D97-AF65-F5344CB8AC3E}">
        <p14:creationId xmlns:p14="http://schemas.microsoft.com/office/powerpoint/2010/main" val="30851247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Realizando</a:t>
            </a:r>
            <a:r>
              <a:rPr lang="en-US" dirty="0"/>
              <a:t> a </a:t>
            </a:r>
            <a:r>
              <a:rPr lang="en-US" dirty="0" err="1"/>
              <a:t>interconexão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05000" y="1869281"/>
            <a:ext cx="5334000" cy="3987800"/>
          </a:xfrm>
        </p:spPr>
      </p:pic>
    </p:spTree>
    <p:extLst>
      <p:ext uri="{BB962C8B-B14F-4D97-AF65-F5344CB8AC3E}">
        <p14:creationId xmlns:p14="http://schemas.microsoft.com/office/powerpoint/2010/main" val="173145116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Exemplo</a:t>
            </a:r>
            <a:r>
              <a:rPr lang="en-US" dirty="0"/>
              <a:t> – </a:t>
            </a:r>
            <a:r>
              <a:rPr lang="en-US" dirty="0" err="1"/>
              <a:t>Montagem</a:t>
            </a:r>
            <a:r>
              <a:rPr lang="en-US" dirty="0"/>
              <a:t> do </a:t>
            </a:r>
            <a:r>
              <a:rPr lang="en-US" dirty="0" err="1"/>
              <a:t>grafo</a:t>
            </a:r>
            <a:r>
              <a:rPr lang="en-US" dirty="0"/>
              <a:t> da </a:t>
            </a:r>
            <a:r>
              <a:rPr lang="en-US" dirty="0" err="1"/>
              <a:t>rede</a:t>
            </a:r>
            <a:endParaRPr lang="en-US" dirty="0"/>
          </a:p>
        </p:txBody>
      </p:sp>
      <p:pic>
        <p:nvPicPr>
          <p:cNvPr id="4" name="Picture 5" descr="5-09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18483" y="2102428"/>
            <a:ext cx="6176809" cy="4518025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 bwMode="auto">
          <a:xfrm>
            <a:off x="3671455" y="2008909"/>
            <a:ext cx="4254139" cy="4849091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0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imes New Roma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8181" y="1512455"/>
            <a:ext cx="4949063" cy="4113213"/>
          </a:xfrm>
        </p:spPr>
        <p:txBody>
          <a:bodyPr/>
          <a:lstStyle/>
          <a:p>
            <a:r>
              <a:rPr lang="en-US" dirty="0" err="1"/>
              <a:t>Considerando</a:t>
            </a:r>
            <a:r>
              <a:rPr lang="en-US" dirty="0"/>
              <a:t> a </a:t>
            </a:r>
            <a:r>
              <a:rPr lang="en-US" dirty="0" err="1"/>
              <a:t>visão</a:t>
            </a:r>
            <a:r>
              <a:rPr lang="en-US" dirty="0"/>
              <a:t> de C: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Recebe</a:t>
            </a:r>
            <a:r>
              <a:rPr lang="en-US" dirty="0"/>
              <a:t> </a:t>
            </a:r>
            <a:r>
              <a:rPr lang="en-US" dirty="0" err="1"/>
              <a:t>mensagem</a:t>
            </a:r>
            <a:r>
              <a:rPr lang="en-US" dirty="0"/>
              <a:t> de </a:t>
            </a:r>
            <a:r>
              <a:rPr lang="en-US" dirty="0" err="1"/>
              <a:t>anúncio</a:t>
            </a:r>
            <a:r>
              <a:rPr lang="en-US" dirty="0"/>
              <a:t> de </a:t>
            </a:r>
            <a:r>
              <a:rPr lang="en-US" dirty="0" err="1"/>
              <a:t>vizinhos</a:t>
            </a:r>
            <a:r>
              <a:rPr lang="en-US" dirty="0"/>
              <a:t> de D: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257636" y="2039504"/>
            <a:ext cx="1963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Visão</a:t>
            </a:r>
            <a:r>
              <a:rPr lang="en-US" dirty="0"/>
              <a:t> </a:t>
            </a:r>
            <a:r>
              <a:rPr lang="en-US" dirty="0" err="1"/>
              <a:t>inicial</a:t>
            </a:r>
            <a:r>
              <a:rPr lang="en-US" dirty="0"/>
              <a:t> de C</a:t>
            </a:r>
          </a:p>
        </p:txBody>
      </p:sp>
      <p:sp>
        <p:nvSpPr>
          <p:cNvPr id="9" name="Oval 8"/>
          <p:cNvSpPr/>
          <p:nvPr/>
        </p:nvSpPr>
        <p:spPr bwMode="auto">
          <a:xfrm>
            <a:off x="6569364" y="2574662"/>
            <a:ext cx="415636" cy="427182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0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charset="0"/>
              </a:rPr>
              <a:t>C</a:t>
            </a:r>
          </a:p>
        </p:txBody>
      </p:sp>
      <p:sp>
        <p:nvSpPr>
          <p:cNvPr id="10" name="Oval 9"/>
          <p:cNvSpPr/>
          <p:nvPr/>
        </p:nvSpPr>
        <p:spPr bwMode="auto">
          <a:xfrm>
            <a:off x="7717776" y="2581157"/>
            <a:ext cx="415636" cy="427182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0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charset="0"/>
              </a:rPr>
              <a:t>D</a:t>
            </a:r>
          </a:p>
        </p:txBody>
      </p:sp>
      <p:sp>
        <p:nvSpPr>
          <p:cNvPr id="11" name="Oval 10"/>
          <p:cNvSpPr/>
          <p:nvPr/>
        </p:nvSpPr>
        <p:spPr bwMode="auto">
          <a:xfrm>
            <a:off x="5463309" y="2574662"/>
            <a:ext cx="415636" cy="427182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0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charset="0"/>
              </a:rPr>
              <a:t>B</a:t>
            </a:r>
          </a:p>
        </p:txBody>
      </p:sp>
      <p:sp>
        <p:nvSpPr>
          <p:cNvPr id="12" name="Oval 11"/>
          <p:cNvSpPr/>
          <p:nvPr/>
        </p:nvSpPr>
        <p:spPr bwMode="auto">
          <a:xfrm>
            <a:off x="4726709" y="3592971"/>
            <a:ext cx="415636" cy="427182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0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charset="0"/>
              </a:rPr>
              <a:t>E</a:t>
            </a:r>
          </a:p>
        </p:txBody>
      </p:sp>
      <p:cxnSp>
        <p:nvCxnSpPr>
          <p:cNvPr id="14" name="Straight Connector 13"/>
          <p:cNvCxnSpPr>
            <a:endCxn id="9" idx="6"/>
          </p:cNvCxnSpPr>
          <p:nvPr/>
        </p:nvCxnSpPr>
        <p:spPr bwMode="auto">
          <a:xfrm flipH="1">
            <a:off x="6985000" y="2759364"/>
            <a:ext cx="732776" cy="28889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" name="Straight Connector 15"/>
          <p:cNvCxnSpPr>
            <a:stCxn id="9" idx="2"/>
            <a:endCxn id="11" idx="6"/>
          </p:cNvCxnSpPr>
          <p:nvPr/>
        </p:nvCxnSpPr>
        <p:spPr bwMode="auto">
          <a:xfrm flipH="1">
            <a:off x="5878945" y="2788253"/>
            <a:ext cx="690419" cy="0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8" name="Straight Connector 17"/>
          <p:cNvCxnSpPr>
            <a:stCxn id="9" idx="4"/>
            <a:endCxn id="12" idx="6"/>
          </p:cNvCxnSpPr>
          <p:nvPr/>
        </p:nvCxnSpPr>
        <p:spPr bwMode="auto">
          <a:xfrm flipH="1">
            <a:off x="5142345" y="3001844"/>
            <a:ext cx="1634837" cy="804718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7" name="Oval 16"/>
          <p:cNvSpPr/>
          <p:nvPr/>
        </p:nvSpPr>
        <p:spPr bwMode="auto">
          <a:xfrm>
            <a:off x="6569364" y="3696880"/>
            <a:ext cx="415636" cy="427182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0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lang="en-US" sz="2400" dirty="0">
                <a:solidFill>
                  <a:srgbClr val="000000"/>
                </a:solidFill>
                <a:latin typeface="Times New Roman" charset="0"/>
              </a:rPr>
              <a:t>G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Times New Roman" charset="0"/>
            </a:endParaRPr>
          </a:p>
        </p:txBody>
      </p:sp>
      <p:sp>
        <p:nvSpPr>
          <p:cNvPr id="19" name="Oval 18"/>
          <p:cNvSpPr/>
          <p:nvPr/>
        </p:nvSpPr>
        <p:spPr bwMode="auto">
          <a:xfrm>
            <a:off x="4518891" y="2545773"/>
            <a:ext cx="415636" cy="427182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0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lang="en-US" sz="2400" dirty="0">
                <a:solidFill>
                  <a:srgbClr val="000000"/>
                </a:solidFill>
                <a:latin typeface="Times New Roman" charset="0"/>
              </a:rPr>
              <a:t>A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Times New Roman" charset="0"/>
            </a:endParaRPr>
          </a:p>
        </p:txBody>
      </p:sp>
      <p:cxnSp>
        <p:nvCxnSpPr>
          <p:cNvPr id="7" name="Straight Connector 6"/>
          <p:cNvCxnSpPr>
            <a:stCxn id="17" idx="1"/>
            <a:endCxn id="11" idx="5"/>
          </p:cNvCxnSpPr>
          <p:nvPr/>
        </p:nvCxnSpPr>
        <p:spPr bwMode="auto">
          <a:xfrm flipH="1" flipV="1">
            <a:off x="5818077" y="2939285"/>
            <a:ext cx="812155" cy="820154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0" name="Straight Connector 19"/>
          <p:cNvCxnSpPr>
            <a:stCxn id="11" idx="2"/>
            <a:endCxn id="19" idx="6"/>
          </p:cNvCxnSpPr>
          <p:nvPr/>
        </p:nvCxnSpPr>
        <p:spPr bwMode="auto">
          <a:xfrm flipH="1" flipV="1">
            <a:off x="4934527" y="2759364"/>
            <a:ext cx="528782" cy="28889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aphicFrame>
        <p:nvGraphicFramePr>
          <p:cNvPr id="21" name="Table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3717835"/>
              </p:ext>
            </p:extLst>
          </p:nvPr>
        </p:nvGraphicFramePr>
        <p:xfrm>
          <a:off x="5637244" y="5114083"/>
          <a:ext cx="3264914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24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324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Vizinho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Custo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2" name="Oval 21"/>
          <p:cNvSpPr/>
          <p:nvPr/>
        </p:nvSpPr>
        <p:spPr bwMode="auto">
          <a:xfrm>
            <a:off x="7867867" y="3849280"/>
            <a:ext cx="415636" cy="427182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0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lang="en-US" sz="2400" dirty="0">
                <a:solidFill>
                  <a:srgbClr val="000000"/>
                </a:solidFill>
                <a:latin typeface="Times New Roman" charset="0"/>
              </a:rPr>
              <a:t>H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Times New Roman" charset="0"/>
            </a:endParaRPr>
          </a:p>
        </p:txBody>
      </p:sp>
      <p:cxnSp>
        <p:nvCxnSpPr>
          <p:cNvPr id="13" name="Straight Connector 12"/>
          <p:cNvCxnSpPr>
            <a:stCxn id="10" idx="4"/>
            <a:endCxn id="22" idx="0"/>
          </p:cNvCxnSpPr>
          <p:nvPr/>
        </p:nvCxnSpPr>
        <p:spPr bwMode="auto">
          <a:xfrm>
            <a:off x="7925594" y="3008339"/>
            <a:ext cx="150091" cy="840941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3" name="TextBox 22"/>
          <p:cNvSpPr txBox="1"/>
          <p:nvPr/>
        </p:nvSpPr>
        <p:spPr>
          <a:xfrm>
            <a:off x="6089569" y="2408836"/>
            <a:ext cx="313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082248" y="2418921"/>
            <a:ext cx="313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150265" y="3408305"/>
            <a:ext cx="313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993743" y="2361107"/>
            <a:ext cx="313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089569" y="3512214"/>
            <a:ext cx="4414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23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8075685" y="3177517"/>
            <a:ext cx="313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42329230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Exemplo</a:t>
            </a:r>
            <a:r>
              <a:rPr lang="en-US" dirty="0"/>
              <a:t> – </a:t>
            </a:r>
            <a:r>
              <a:rPr lang="en-US" dirty="0" err="1"/>
              <a:t>Montagem</a:t>
            </a:r>
            <a:r>
              <a:rPr lang="en-US" dirty="0"/>
              <a:t> do </a:t>
            </a:r>
            <a:r>
              <a:rPr lang="en-US" dirty="0" err="1"/>
              <a:t>grafo</a:t>
            </a:r>
            <a:r>
              <a:rPr lang="en-US" dirty="0"/>
              <a:t> da </a:t>
            </a:r>
            <a:r>
              <a:rPr lang="en-US" dirty="0" err="1"/>
              <a:t>rede</a:t>
            </a:r>
            <a:endParaRPr lang="en-US" dirty="0"/>
          </a:p>
        </p:txBody>
      </p:sp>
      <p:pic>
        <p:nvPicPr>
          <p:cNvPr id="4" name="Picture 5" descr="5-09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18483" y="2102428"/>
            <a:ext cx="6176809" cy="4518025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 bwMode="auto">
          <a:xfrm>
            <a:off x="3671455" y="2008909"/>
            <a:ext cx="4254139" cy="4849091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0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8181" y="1512455"/>
            <a:ext cx="4949063" cy="4113213"/>
          </a:xfrm>
        </p:spPr>
        <p:txBody>
          <a:bodyPr/>
          <a:lstStyle/>
          <a:p>
            <a:r>
              <a:rPr lang="en-US" dirty="0" err="1"/>
              <a:t>Considerando</a:t>
            </a:r>
            <a:r>
              <a:rPr lang="en-US" dirty="0"/>
              <a:t> a </a:t>
            </a:r>
            <a:r>
              <a:rPr lang="en-US" dirty="0" err="1"/>
              <a:t>visão</a:t>
            </a:r>
            <a:r>
              <a:rPr lang="en-US" dirty="0"/>
              <a:t> de C: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Recebe</a:t>
            </a:r>
            <a:r>
              <a:rPr lang="en-US" dirty="0"/>
              <a:t> </a:t>
            </a:r>
            <a:r>
              <a:rPr lang="en-US" dirty="0" err="1"/>
              <a:t>mensagem</a:t>
            </a:r>
            <a:r>
              <a:rPr lang="en-US" dirty="0"/>
              <a:t> de </a:t>
            </a:r>
            <a:r>
              <a:rPr lang="en-US" dirty="0" err="1"/>
              <a:t>anúncio</a:t>
            </a:r>
            <a:r>
              <a:rPr lang="en-US" dirty="0"/>
              <a:t> de </a:t>
            </a:r>
            <a:r>
              <a:rPr lang="en-US" dirty="0" err="1"/>
              <a:t>vizinhos</a:t>
            </a:r>
            <a:r>
              <a:rPr lang="en-US" dirty="0"/>
              <a:t> de K: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257636" y="2039504"/>
            <a:ext cx="1963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Visão</a:t>
            </a:r>
            <a:r>
              <a:rPr lang="en-US" dirty="0"/>
              <a:t> </a:t>
            </a:r>
            <a:r>
              <a:rPr lang="en-US" dirty="0" err="1"/>
              <a:t>inicial</a:t>
            </a:r>
            <a:r>
              <a:rPr lang="en-US" dirty="0"/>
              <a:t> de C</a:t>
            </a:r>
          </a:p>
        </p:txBody>
      </p:sp>
      <p:sp>
        <p:nvSpPr>
          <p:cNvPr id="9" name="Oval 8"/>
          <p:cNvSpPr/>
          <p:nvPr/>
        </p:nvSpPr>
        <p:spPr bwMode="auto">
          <a:xfrm>
            <a:off x="6569364" y="2574662"/>
            <a:ext cx="415636" cy="427182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0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charset="0"/>
              </a:rPr>
              <a:t>C</a:t>
            </a:r>
          </a:p>
        </p:txBody>
      </p:sp>
      <p:sp>
        <p:nvSpPr>
          <p:cNvPr id="10" name="Oval 9"/>
          <p:cNvSpPr/>
          <p:nvPr/>
        </p:nvSpPr>
        <p:spPr bwMode="auto">
          <a:xfrm>
            <a:off x="7717776" y="2581157"/>
            <a:ext cx="415636" cy="427182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0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charset="0"/>
              </a:rPr>
              <a:t>D</a:t>
            </a:r>
          </a:p>
        </p:txBody>
      </p:sp>
      <p:sp>
        <p:nvSpPr>
          <p:cNvPr id="11" name="Oval 10"/>
          <p:cNvSpPr/>
          <p:nvPr/>
        </p:nvSpPr>
        <p:spPr bwMode="auto">
          <a:xfrm>
            <a:off x="5463309" y="2574662"/>
            <a:ext cx="415636" cy="427182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0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charset="0"/>
              </a:rPr>
              <a:t>B</a:t>
            </a:r>
          </a:p>
        </p:txBody>
      </p:sp>
      <p:sp>
        <p:nvSpPr>
          <p:cNvPr id="12" name="Oval 11"/>
          <p:cNvSpPr/>
          <p:nvPr/>
        </p:nvSpPr>
        <p:spPr bwMode="auto">
          <a:xfrm>
            <a:off x="4726709" y="3592971"/>
            <a:ext cx="415636" cy="427182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0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charset="0"/>
              </a:rPr>
              <a:t>E</a:t>
            </a:r>
          </a:p>
        </p:txBody>
      </p:sp>
      <p:cxnSp>
        <p:nvCxnSpPr>
          <p:cNvPr id="14" name="Straight Connector 13"/>
          <p:cNvCxnSpPr>
            <a:endCxn id="9" idx="6"/>
          </p:cNvCxnSpPr>
          <p:nvPr/>
        </p:nvCxnSpPr>
        <p:spPr bwMode="auto">
          <a:xfrm flipH="1">
            <a:off x="6985000" y="2759364"/>
            <a:ext cx="732776" cy="28889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" name="Straight Connector 15"/>
          <p:cNvCxnSpPr>
            <a:stCxn id="9" idx="2"/>
            <a:endCxn id="11" idx="6"/>
          </p:cNvCxnSpPr>
          <p:nvPr/>
        </p:nvCxnSpPr>
        <p:spPr bwMode="auto">
          <a:xfrm flipH="1">
            <a:off x="5878945" y="2788253"/>
            <a:ext cx="690419" cy="0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8" name="Straight Connector 17"/>
          <p:cNvCxnSpPr>
            <a:stCxn id="9" idx="4"/>
            <a:endCxn id="12" idx="6"/>
          </p:cNvCxnSpPr>
          <p:nvPr/>
        </p:nvCxnSpPr>
        <p:spPr bwMode="auto">
          <a:xfrm flipH="1">
            <a:off x="5142345" y="3001844"/>
            <a:ext cx="1634837" cy="804718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7" name="Oval 16"/>
          <p:cNvSpPr/>
          <p:nvPr/>
        </p:nvSpPr>
        <p:spPr bwMode="auto">
          <a:xfrm>
            <a:off x="6569364" y="3696880"/>
            <a:ext cx="415636" cy="427182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0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lang="en-US" sz="2400" dirty="0">
                <a:solidFill>
                  <a:srgbClr val="000000"/>
                </a:solidFill>
                <a:latin typeface="Times New Roman" charset="0"/>
              </a:rPr>
              <a:t>G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Times New Roman" charset="0"/>
            </a:endParaRPr>
          </a:p>
        </p:txBody>
      </p:sp>
      <p:sp>
        <p:nvSpPr>
          <p:cNvPr id="19" name="Oval 18"/>
          <p:cNvSpPr/>
          <p:nvPr/>
        </p:nvSpPr>
        <p:spPr bwMode="auto">
          <a:xfrm>
            <a:off x="4518891" y="2545773"/>
            <a:ext cx="415636" cy="427182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0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lang="en-US" sz="2400" dirty="0">
                <a:solidFill>
                  <a:srgbClr val="000000"/>
                </a:solidFill>
                <a:latin typeface="Times New Roman" charset="0"/>
              </a:rPr>
              <a:t>A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Times New Roman" charset="0"/>
            </a:endParaRPr>
          </a:p>
        </p:txBody>
      </p:sp>
      <p:cxnSp>
        <p:nvCxnSpPr>
          <p:cNvPr id="7" name="Straight Connector 6"/>
          <p:cNvCxnSpPr>
            <a:stCxn id="17" idx="1"/>
            <a:endCxn id="11" idx="5"/>
          </p:cNvCxnSpPr>
          <p:nvPr/>
        </p:nvCxnSpPr>
        <p:spPr bwMode="auto">
          <a:xfrm flipH="1" flipV="1">
            <a:off x="5818077" y="2939285"/>
            <a:ext cx="812155" cy="820154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0" name="Straight Connector 19"/>
          <p:cNvCxnSpPr>
            <a:stCxn id="11" idx="2"/>
            <a:endCxn id="19" idx="6"/>
          </p:cNvCxnSpPr>
          <p:nvPr/>
        </p:nvCxnSpPr>
        <p:spPr bwMode="auto">
          <a:xfrm flipH="1" flipV="1">
            <a:off x="4934527" y="2759364"/>
            <a:ext cx="528782" cy="28889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aphicFrame>
        <p:nvGraphicFramePr>
          <p:cNvPr id="21" name="Table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8230507"/>
              </p:ext>
            </p:extLst>
          </p:nvPr>
        </p:nvGraphicFramePr>
        <p:xfrm>
          <a:off x="5637244" y="5425810"/>
          <a:ext cx="3264914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24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324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Vizinho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Custo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J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2" name="Oval 21"/>
          <p:cNvSpPr/>
          <p:nvPr/>
        </p:nvSpPr>
        <p:spPr bwMode="auto">
          <a:xfrm>
            <a:off x="7867867" y="3849280"/>
            <a:ext cx="415636" cy="427182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0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lang="en-US" sz="2400" dirty="0">
                <a:solidFill>
                  <a:srgbClr val="000000"/>
                </a:solidFill>
                <a:latin typeface="Times New Roman" charset="0"/>
              </a:rPr>
              <a:t>H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Times New Roman" charset="0"/>
            </a:endParaRPr>
          </a:p>
        </p:txBody>
      </p:sp>
      <p:cxnSp>
        <p:nvCxnSpPr>
          <p:cNvPr id="13" name="Straight Connector 12"/>
          <p:cNvCxnSpPr>
            <a:stCxn id="10" idx="4"/>
            <a:endCxn id="22" idx="0"/>
          </p:cNvCxnSpPr>
          <p:nvPr/>
        </p:nvCxnSpPr>
        <p:spPr bwMode="auto">
          <a:xfrm>
            <a:off x="7925594" y="3008339"/>
            <a:ext cx="150091" cy="840941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8" name="Oval 27"/>
          <p:cNvSpPr/>
          <p:nvPr/>
        </p:nvSpPr>
        <p:spPr bwMode="auto">
          <a:xfrm>
            <a:off x="7675419" y="4574335"/>
            <a:ext cx="415636" cy="427182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0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charset="0"/>
              </a:rPr>
              <a:t>L</a:t>
            </a:r>
          </a:p>
        </p:txBody>
      </p:sp>
      <p:sp>
        <p:nvSpPr>
          <p:cNvPr id="29" name="Oval 28"/>
          <p:cNvSpPr/>
          <p:nvPr/>
        </p:nvSpPr>
        <p:spPr bwMode="auto">
          <a:xfrm>
            <a:off x="6569364" y="4574335"/>
            <a:ext cx="415636" cy="427182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0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charset="0"/>
              </a:rPr>
              <a:t>K</a:t>
            </a:r>
          </a:p>
        </p:txBody>
      </p:sp>
      <p:cxnSp>
        <p:nvCxnSpPr>
          <p:cNvPr id="30" name="Straight Connector 29"/>
          <p:cNvCxnSpPr>
            <a:stCxn id="28" idx="2"/>
            <a:endCxn id="29" idx="6"/>
          </p:cNvCxnSpPr>
          <p:nvPr/>
        </p:nvCxnSpPr>
        <p:spPr bwMode="auto">
          <a:xfrm flipH="1">
            <a:off x="6985000" y="4787926"/>
            <a:ext cx="690419" cy="0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1" name="Oval 30"/>
          <p:cNvSpPr/>
          <p:nvPr/>
        </p:nvSpPr>
        <p:spPr bwMode="auto">
          <a:xfrm>
            <a:off x="5624946" y="4545446"/>
            <a:ext cx="415636" cy="427182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0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lang="en-US" sz="2400" dirty="0">
                <a:solidFill>
                  <a:srgbClr val="000000"/>
                </a:solidFill>
                <a:latin typeface="Times New Roman" charset="0"/>
              </a:rPr>
              <a:t>J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Times New Roman" charset="0"/>
            </a:endParaRPr>
          </a:p>
        </p:txBody>
      </p:sp>
      <p:cxnSp>
        <p:nvCxnSpPr>
          <p:cNvPr id="32" name="Straight Connector 31"/>
          <p:cNvCxnSpPr>
            <a:stCxn id="29" idx="2"/>
            <a:endCxn id="31" idx="6"/>
          </p:cNvCxnSpPr>
          <p:nvPr/>
        </p:nvCxnSpPr>
        <p:spPr bwMode="auto">
          <a:xfrm flipH="1" flipV="1">
            <a:off x="6040582" y="4759037"/>
            <a:ext cx="528782" cy="28889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3" name="TextBox 32"/>
          <p:cNvSpPr txBox="1"/>
          <p:nvPr/>
        </p:nvSpPr>
        <p:spPr>
          <a:xfrm>
            <a:off x="6089569" y="2408836"/>
            <a:ext cx="313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7082248" y="2418921"/>
            <a:ext cx="313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150265" y="3408305"/>
            <a:ext cx="313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101114" y="4816851"/>
            <a:ext cx="313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7141522" y="4787926"/>
            <a:ext cx="313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4993743" y="2361107"/>
            <a:ext cx="313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6089569" y="3512214"/>
            <a:ext cx="4414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23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8075685" y="3177517"/>
            <a:ext cx="313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00669966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Medida do custo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114800" cy="4525963"/>
          </a:xfrm>
        </p:spPr>
        <p:txBody>
          <a:bodyPr/>
          <a:lstStyle/>
          <a:p>
            <a:r>
              <a:rPr lang="pt-BR" dirty="0"/>
              <a:t>Importante para redes com diversos caminhos possíveis</a:t>
            </a:r>
          </a:p>
          <a:p>
            <a:r>
              <a:rPr lang="pt-BR" dirty="0"/>
              <a:t>Alguns custos:</a:t>
            </a:r>
          </a:p>
          <a:p>
            <a:pPr lvl="1"/>
            <a:r>
              <a:rPr lang="pt-BR" dirty="0"/>
              <a:t>Atraso de transmissão</a:t>
            </a:r>
          </a:p>
          <a:p>
            <a:pPr lvl="1"/>
            <a:r>
              <a:rPr lang="pt-BR" dirty="0"/>
              <a:t>Custo monetário</a:t>
            </a:r>
          </a:p>
          <a:p>
            <a:pPr lvl="1"/>
            <a:r>
              <a:rPr lang="pt-BR" dirty="0"/>
              <a:t>Energia</a:t>
            </a:r>
          </a:p>
        </p:txBody>
      </p:sp>
      <p:pic>
        <p:nvPicPr>
          <p:cNvPr id="4" name="Picture 5" descr="5-1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62989" y="3810000"/>
            <a:ext cx="5281011" cy="28702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Informando sobre a vizinhança</a:t>
            </a:r>
          </a:p>
        </p:txBody>
      </p:sp>
      <p:pic>
        <p:nvPicPr>
          <p:cNvPr id="4" name="Picture 5" descr="5-1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7038" y="2212975"/>
            <a:ext cx="8231187" cy="23939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Informando a vizinhança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pt-BR" dirty="0"/>
              <a:t>Número de sequência</a:t>
            </a:r>
          </a:p>
          <a:p>
            <a:pPr lvl="1"/>
            <a:r>
              <a:rPr lang="pt-BR" dirty="0"/>
              <a:t>Garante que a informação utilizada é a mais recente SEMPRE</a:t>
            </a:r>
          </a:p>
          <a:p>
            <a:pPr lvl="1"/>
            <a:r>
              <a:rPr lang="pt-BR" dirty="0"/>
              <a:t>Evita problemas de múltiplos caminhos</a:t>
            </a:r>
          </a:p>
          <a:p>
            <a:r>
              <a:rPr lang="pt-BR" dirty="0"/>
              <a:t>Idade</a:t>
            </a:r>
          </a:p>
          <a:p>
            <a:pPr lvl="1"/>
            <a:r>
              <a:rPr lang="pt-BR" dirty="0"/>
              <a:t>Nós devem descartar informações velhas (número de sequência baixo)</a:t>
            </a:r>
          </a:p>
          <a:p>
            <a:pPr lvl="1"/>
            <a:r>
              <a:rPr lang="pt-BR" dirty="0"/>
              <a:t>Evita tentar rotas quebradas</a:t>
            </a:r>
          </a:p>
        </p:txBody>
      </p:sp>
      <p:pic>
        <p:nvPicPr>
          <p:cNvPr id="5" name="Picture 5" descr="5-1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81400" y="2819400"/>
            <a:ext cx="9988775" cy="290512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Vídeos-exemplo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Estado de enlace: </a:t>
            </a:r>
            <a:r>
              <a:rPr lang="en-US" dirty="0">
                <a:hlinkClick r:id="rId2"/>
              </a:rPr>
              <a:t>http://www.youtube.com/watch?v=8MFw881dJvM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426080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Pergunta</a:t>
            </a:r>
            <a:r>
              <a:rPr lang="en-US" dirty="0"/>
              <a:t>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 a </a:t>
            </a:r>
            <a:r>
              <a:rPr lang="en-US" dirty="0" err="1"/>
              <a:t>portabilidade</a:t>
            </a:r>
            <a:r>
              <a:rPr lang="en-US" dirty="0"/>
              <a:t> de </a:t>
            </a:r>
            <a:r>
              <a:rPr lang="en-US" dirty="0" err="1"/>
              <a:t>números</a:t>
            </a:r>
            <a:r>
              <a:rPr lang="en-US" dirty="0"/>
              <a:t> </a:t>
            </a:r>
            <a:r>
              <a:rPr lang="en-US" dirty="0" err="1"/>
              <a:t>celulares</a:t>
            </a:r>
            <a:r>
              <a:rPr lang="en-US" dirty="0"/>
              <a:t>, as </a:t>
            </a:r>
            <a:r>
              <a:rPr lang="en-US" dirty="0" err="1"/>
              <a:t>companhias</a:t>
            </a:r>
            <a:r>
              <a:rPr lang="en-US" dirty="0"/>
              <a:t> </a:t>
            </a:r>
            <a:r>
              <a:rPr lang="en-US" dirty="0" err="1"/>
              <a:t>reclamam</a:t>
            </a:r>
            <a:r>
              <a:rPr lang="en-US" dirty="0"/>
              <a:t> </a:t>
            </a:r>
            <a:r>
              <a:rPr lang="en-US" dirty="0" err="1"/>
              <a:t>que</a:t>
            </a:r>
            <a:r>
              <a:rPr lang="en-US" dirty="0"/>
              <a:t> </a:t>
            </a:r>
            <a:r>
              <a:rPr lang="en-US" dirty="0" err="1"/>
              <a:t>têm</a:t>
            </a:r>
            <a:r>
              <a:rPr lang="en-US" dirty="0"/>
              <a:t>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trabalho</a:t>
            </a:r>
            <a:r>
              <a:rPr lang="en-US" dirty="0"/>
              <a:t> </a:t>
            </a:r>
            <a:r>
              <a:rPr lang="en-US" dirty="0" err="1"/>
              <a:t>para</a:t>
            </a:r>
            <a:r>
              <a:rPr lang="en-US" dirty="0"/>
              <a:t> </a:t>
            </a:r>
            <a:r>
              <a:rPr lang="en-US" dirty="0" err="1"/>
              <a:t>identificar</a:t>
            </a:r>
            <a:r>
              <a:rPr lang="en-US" dirty="0"/>
              <a:t> o </a:t>
            </a:r>
            <a:r>
              <a:rPr lang="en-US" dirty="0" err="1"/>
              <a:t>número</a:t>
            </a:r>
            <a:r>
              <a:rPr lang="en-US" dirty="0"/>
              <a:t> </a:t>
            </a:r>
            <a:r>
              <a:rPr lang="en-US" dirty="0" err="1"/>
              <a:t>chamado</a:t>
            </a:r>
            <a:r>
              <a:rPr lang="en-US" dirty="0"/>
              <a:t>, e a </a:t>
            </a:r>
            <a:r>
              <a:rPr lang="en-US" dirty="0" err="1"/>
              <a:t>ligação</a:t>
            </a:r>
            <a:r>
              <a:rPr lang="en-US" dirty="0"/>
              <a:t> </a:t>
            </a:r>
            <a:r>
              <a:rPr lang="en-US" dirty="0" err="1"/>
              <a:t>demora</a:t>
            </a:r>
            <a:r>
              <a:rPr lang="en-US" dirty="0"/>
              <a:t>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para</a:t>
            </a:r>
            <a:r>
              <a:rPr lang="en-US" dirty="0"/>
              <a:t> </a:t>
            </a:r>
            <a:r>
              <a:rPr lang="en-US" dirty="0" err="1"/>
              <a:t>completar</a:t>
            </a:r>
            <a:r>
              <a:rPr lang="en-US" dirty="0"/>
              <a:t>. </a:t>
            </a:r>
            <a:r>
              <a:rPr lang="en-US" dirty="0" err="1"/>
              <a:t>Porque</a:t>
            </a:r>
            <a:r>
              <a:rPr lang="en-US" dirty="0"/>
              <a:t>?</a:t>
            </a:r>
          </a:p>
          <a:p>
            <a:endParaRPr lang="en-US" dirty="0"/>
          </a:p>
          <a:p>
            <a:r>
              <a:rPr lang="en-US" dirty="0" err="1"/>
              <a:t>Porque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telefones</a:t>
            </a:r>
            <a:r>
              <a:rPr lang="en-US" dirty="0"/>
              <a:t> </a:t>
            </a:r>
            <a:r>
              <a:rPr lang="en-US" dirty="0" err="1"/>
              <a:t>possuem</a:t>
            </a:r>
            <a:r>
              <a:rPr lang="en-US" dirty="0"/>
              <a:t> </a:t>
            </a:r>
            <a:r>
              <a:rPr lang="en-US" dirty="0" err="1"/>
              <a:t>códigos</a:t>
            </a:r>
            <a:r>
              <a:rPr lang="en-US" dirty="0"/>
              <a:t> de </a:t>
            </a:r>
            <a:r>
              <a:rPr lang="en-US" dirty="0" err="1"/>
              <a:t>país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53387175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Roteamento hierárquico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Simplifica o processo: domínios</a:t>
            </a:r>
          </a:p>
          <a:p>
            <a:pPr lvl="1"/>
            <a:r>
              <a:rPr lang="pt-BR" dirty="0"/>
              <a:t>P1: rotas dentro de um domínio</a:t>
            </a:r>
          </a:p>
          <a:p>
            <a:pPr lvl="1"/>
            <a:r>
              <a:rPr lang="pt-BR" dirty="0"/>
              <a:t>P2: roteamento entre domínios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Roteamento hierárquico</a:t>
            </a:r>
          </a:p>
        </p:txBody>
      </p:sp>
      <p:pic>
        <p:nvPicPr>
          <p:cNvPr id="4" name="Picture 5" descr="5-1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63601" y="1502544"/>
            <a:ext cx="7410450" cy="504906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Quem calcula as rotas?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581400" cy="4525963"/>
          </a:xfrm>
        </p:spPr>
        <p:txBody>
          <a:bodyPr/>
          <a:lstStyle/>
          <a:p>
            <a:r>
              <a:rPr lang="pt-BR" dirty="0"/>
              <a:t>Depende do uso da rede</a:t>
            </a:r>
          </a:p>
          <a:p>
            <a:r>
              <a:rPr lang="pt-BR" dirty="0"/>
              <a:t>Internet: roteadores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r>
              <a:rPr lang="pt-BR" dirty="0"/>
              <a:t>Redes ad </a:t>
            </a:r>
            <a:r>
              <a:rPr lang="pt-BR" dirty="0" err="1"/>
              <a:t>hoc</a:t>
            </a:r>
            <a:r>
              <a:rPr lang="pt-BR" dirty="0"/>
              <a:t>: todo mundo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6588" y="4222751"/>
            <a:ext cx="3703038" cy="263524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8600" y="1981200"/>
            <a:ext cx="5105400" cy="228027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Camadas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Interconexão</a:t>
            </a:r>
            <a:r>
              <a:rPr lang="en-US" dirty="0"/>
              <a:t> </a:t>
            </a:r>
            <a:r>
              <a:rPr lang="en-US" dirty="0" err="1"/>
              <a:t>ocorre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duas</a:t>
            </a:r>
            <a:r>
              <a:rPr lang="en-US" dirty="0"/>
              <a:t> </a:t>
            </a:r>
            <a:r>
              <a:rPr lang="en-US" dirty="0" err="1"/>
              <a:t>camadas</a:t>
            </a:r>
            <a:r>
              <a:rPr lang="en-US" dirty="0"/>
              <a:t>:</a:t>
            </a:r>
          </a:p>
          <a:p>
            <a:endParaRPr lang="en-US" dirty="0"/>
          </a:p>
          <a:p>
            <a:pPr lvl="1"/>
            <a:r>
              <a:rPr lang="en-US" dirty="0" err="1"/>
              <a:t>Camada</a:t>
            </a:r>
            <a:r>
              <a:rPr lang="en-US" dirty="0"/>
              <a:t> de enlace - switches</a:t>
            </a:r>
          </a:p>
          <a:p>
            <a:pPr lvl="2"/>
            <a:r>
              <a:rPr lang="en-US" dirty="0" err="1"/>
              <a:t>Redes</a:t>
            </a:r>
            <a:r>
              <a:rPr lang="en-US" dirty="0"/>
              <a:t> </a:t>
            </a:r>
            <a:r>
              <a:rPr lang="en-US" dirty="0" err="1"/>
              <a:t>locais</a:t>
            </a:r>
            <a:r>
              <a:rPr lang="en-US" dirty="0"/>
              <a:t> </a:t>
            </a:r>
            <a:r>
              <a:rPr lang="en-US" dirty="0" err="1"/>
              <a:t>pequenas</a:t>
            </a:r>
            <a:endParaRPr lang="en-US" dirty="0"/>
          </a:p>
          <a:p>
            <a:pPr lvl="2"/>
            <a:endParaRPr lang="en-US" dirty="0"/>
          </a:p>
          <a:p>
            <a:pPr lvl="1"/>
            <a:r>
              <a:rPr lang="en-US" dirty="0" err="1"/>
              <a:t>Camada</a:t>
            </a:r>
            <a:r>
              <a:rPr lang="en-US" dirty="0"/>
              <a:t> de </a:t>
            </a:r>
            <a:r>
              <a:rPr lang="en-US" dirty="0" err="1"/>
              <a:t>rede</a:t>
            </a:r>
            <a:r>
              <a:rPr lang="en-US" dirty="0"/>
              <a:t> – </a:t>
            </a:r>
            <a:r>
              <a:rPr lang="en-US" dirty="0" err="1"/>
              <a:t>roteadores</a:t>
            </a:r>
            <a:endParaRPr lang="en-US" dirty="0"/>
          </a:p>
          <a:p>
            <a:pPr lvl="2"/>
            <a:r>
              <a:rPr lang="en-US" dirty="0" err="1"/>
              <a:t>Redes</a:t>
            </a:r>
            <a:r>
              <a:rPr lang="en-US" dirty="0"/>
              <a:t> </a:t>
            </a:r>
            <a:r>
              <a:rPr lang="en-US" dirty="0" err="1"/>
              <a:t>locais</a:t>
            </a:r>
            <a:r>
              <a:rPr lang="en-US" dirty="0"/>
              <a:t> </a:t>
            </a:r>
            <a:r>
              <a:rPr lang="en-US" dirty="0" err="1"/>
              <a:t>grandes</a:t>
            </a:r>
            <a:r>
              <a:rPr lang="en-US" dirty="0"/>
              <a:t>, </a:t>
            </a:r>
            <a:r>
              <a:rPr lang="en-US" dirty="0" err="1"/>
              <a:t>redes</a:t>
            </a:r>
            <a:r>
              <a:rPr lang="en-US" dirty="0"/>
              <a:t> </a:t>
            </a:r>
            <a:r>
              <a:rPr lang="en-US" dirty="0" err="1"/>
              <a:t>metropolitanas</a:t>
            </a:r>
            <a:r>
              <a:rPr lang="en-US" dirty="0"/>
              <a:t> e </a:t>
            </a:r>
            <a:r>
              <a:rPr lang="en-US" dirty="0" err="1"/>
              <a:t>redes</a:t>
            </a:r>
            <a:r>
              <a:rPr lang="en-US" dirty="0"/>
              <a:t> </a:t>
            </a:r>
            <a:r>
              <a:rPr lang="en-US" dirty="0" err="1"/>
              <a:t>mundiais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700649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Algoritmos</a:t>
            </a:r>
            <a:r>
              <a:rPr lang="en-US" dirty="0"/>
              <a:t> de </a:t>
            </a:r>
            <a:r>
              <a:rPr lang="en-US" dirty="0" err="1"/>
              <a:t>comutação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circuitos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74593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MPLS e GMPLS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209799"/>
          </a:xfrm>
        </p:spPr>
        <p:txBody>
          <a:bodyPr/>
          <a:lstStyle/>
          <a:p>
            <a:r>
              <a:rPr lang="pt-BR" dirty="0"/>
              <a:t>Roteamento por circuito</a:t>
            </a:r>
          </a:p>
          <a:p>
            <a:r>
              <a:rPr lang="pt-BR" dirty="0"/>
              <a:t>Muito utilizado no roteamento AS-AS</a:t>
            </a:r>
          </a:p>
          <a:p>
            <a:r>
              <a:rPr lang="pt-BR" dirty="0"/>
              <a:t>Reduz o tamanho da tabela de roteamento: rotas baseadas nos rótulos</a:t>
            </a:r>
          </a:p>
        </p:txBody>
      </p:sp>
      <p:pic>
        <p:nvPicPr>
          <p:cNvPr id="4" name="Picture 5" descr="5-4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13670" y="3810000"/>
            <a:ext cx="6204755" cy="291941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49604838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MPLS e GMPLS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idx="1"/>
          </p:nvPr>
        </p:nvSpPr>
        <p:spPr>
          <a:xfrm>
            <a:off x="287338" y="5715000"/>
            <a:ext cx="8856662" cy="838200"/>
          </a:xfrm>
        </p:spPr>
        <p:txBody>
          <a:bodyPr/>
          <a:lstStyle/>
          <a:p>
            <a:pPr algn="ctr" eaLnBrk="1" hangingPunct="1">
              <a:buFontTx/>
              <a:buNone/>
            </a:pPr>
            <a:r>
              <a:rPr lang="en-US">
                <a:latin typeface="Arial" charset="0"/>
                <a:cs typeface="Arial" charset="0"/>
              </a:rPr>
              <a:t>Forwarding an IP packet through an MPLS network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238" y="2247900"/>
            <a:ext cx="8391525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4656374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Vantagens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eficiente</a:t>
            </a:r>
            <a:r>
              <a:rPr lang="en-US" dirty="0"/>
              <a:t> </a:t>
            </a:r>
            <a:r>
              <a:rPr lang="en-US" dirty="0" err="1"/>
              <a:t>quando</a:t>
            </a:r>
            <a:r>
              <a:rPr lang="en-US" dirty="0"/>
              <a:t> </a:t>
            </a:r>
            <a:r>
              <a:rPr lang="en-US" dirty="0" err="1"/>
              <a:t>existem</a:t>
            </a:r>
            <a:r>
              <a:rPr lang="en-US" dirty="0"/>
              <a:t> </a:t>
            </a:r>
            <a:r>
              <a:rPr lang="en-US" dirty="0" err="1"/>
              <a:t>poucos</a:t>
            </a:r>
            <a:r>
              <a:rPr lang="en-US" dirty="0"/>
              <a:t> </a:t>
            </a:r>
            <a:r>
              <a:rPr lang="en-US" dirty="0" err="1"/>
              <a:t>circuitos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Processamento</a:t>
            </a:r>
            <a:r>
              <a:rPr lang="en-US" dirty="0"/>
              <a:t>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rápido</a:t>
            </a:r>
            <a:r>
              <a:rPr lang="en-US" dirty="0"/>
              <a:t>: </a:t>
            </a:r>
            <a:r>
              <a:rPr lang="en-US" dirty="0" err="1"/>
              <a:t>adequado</a:t>
            </a:r>
            <a:r>
              <a:rPr lang="en-US" dirty="0"/>
              <a:t> </a:t>
            </a:r>
            <a:r>
              <a:rPr lang="en-US" dirty="0" err="1"/>
              <a:t>para</a:t>
            </a:r>
            <a:r>
              <a:rPr lang="en-US" dirty="0"/>
              <a:t> </a:t>
            </a:r>
            <a:r>
              <a:rPr lang="en-US" dirty="0" err="1"/>
              <a:t>bilhões</a:t>
            </a:r>
            <a:r>
              <a:rPr lang="en-US" dirty="0"/>
              <a:t> de </a:t>
            </a:r>
            <a:r>
              <a:rPr lang="en-US" dirty="0" err="1"/>
              <a:t>pacotes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segundo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requer</a:t>
            </a:r>
            <a:r>
              <a:rPr lang="en-US" dirty="0"/>
              <a:t> </a:t>
            </a:r>
            <a:r>
              <a:rPr lang="en-US" dirty="0" err="1"/>
              <a:t>recálculo</a:t>
            </a:r>
            <a:r>
              <a:rPr lang="en-US" dirty="0"/>
              <a:t> de </a:t>
            </a:r>
            <a:r>
              <a:rPr lang="en-US" dirty="0" err="1"/>
              <a:t>caminhos</a:t>
            </a:r>
            <a:r>
              <a:rPr lang="en-US" dirty="0"/>
              <a:t>: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geral</a:t>
            </a:r>
            <a:r>
              <a:rPr lang="en-US" dirty="0"/>
              <a:t> </a:t>
            </a:r>
            <a:r>
              <a:rPr lang="en-US" dirty="0" err="1"/>
              <a:t>são</a:t>
            </a:r>
            <a:r>
              <a:rPr lang="en-US" dirty="0"/>
              <a:t> </a:t>
            </a:r>
            <a:r>
              <a:rPr lang="en-US" dirty="0" err="1"/>
              <a:t>fixos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275117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Túneis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7415275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Interligação</a:t>
            </a:r>
            <a:r>
              <a:rPr lang="en-US" dirty="0"/>
              <a:t> de </a:t>
            </a:r>
            <a:r>
              <a:rPr lang="en-US" dirty="0" err="1"/>
              <a:t>redes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Como </a:t>
            </a:r>
            <a:r>
              <a:rPr lang="en-US" dirty="0" err="1"/>
              <a:t>ligar</a:t>
            </a:r>
            <a:r>
              <a:rPr lang="en-US" dirty="0"/>
              <a:t> </a:t>
            </a:r>
            <a:r>
              <a:rPr lang="en-US" dirty="0" err="1"/>
              <a:t>duas</a:t>
            </a:r>
            <a:r>
              <a:rPr lang="en-US" dirty="0"/>
              <a:t> </a:t>
            </a:r>
            <a:r>
              <a:rPr lang="en-US" dirty="0" err="1"/>
              <a:t>redes</a:t>
            </a:r>
            <a:r>
              <a:rPr lang="en-US" dirty="0"/>
              <a:t> </a:t>
            </a:r>
            <a:r>
              <a:rPr lang="en-US" dirty="0" err="1"/>
              <a:t>corporativas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rede</a:t>
            </a:r>
            <a:r>
              <a:rPr lang="en-US" dirty="0"/>
              <a:t>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confiável</a:t>
            </a:r>
            <a:r>
              <a:rPr lang="en-US" dirty="0"/>
              <a:t>?</a:t>
            </a:r>
          </a:p>
          <a:p>
            <a:endParaRPr lang="en-US" dirty="0"/>
          </a:p>
          <a:p>
            <a:r>
              <a:rPr lang="en-US" dirty="0"/>
              <a:t>Como </a:t>
            </a:r>
            <a:r>
              <a:rPr lang="en-US" dirty="0" err="1"/>
              <a:t>fazer</a:t>
            </a:r>
            <a:r>
              <a:rPr lang="en-US" dirty="0"/>
              <a:t> </a:t>
            </a:r>
            <a:r>
              <a:rPr lang="en-US" dirty="0" err="1"/>
              <a:t>que</a:t>
            </a:r>
            <a:r>
              <a:rPr lang="en-US" dirty="0"/>
              <a:t> </a:t>
            </a:r>
            <a:r>
              <a:rPr lang="en-US" dirty="0" err="1"/>
              <a:t>duas</a:t>
            </a:r>
            <a:r>
              <a:rPr lang="en-US" dirty="0"/>
              <a:t> </a:t>
            </a:r>
            <a:r>
              <a:rPr lang="en-US" dirty="0" err="1"/>
              <a:t>redes</a:t>
            </a:r>
            <a:r>
              <a:rPr lang="en-US" dirty="0"/>
              <a:t> </a:t>
            </a:r>
            <a:r>
              <a:rPr lang="en-US" dirty="0" err="1"/>
              <a:t>separadas</a:t>
            </a:r>
            <a:r>
              <a:rPr lang="en-US" dirty="0"/>
              <a:t> </a:t>
            </a:r>
            <a:r>
              <a:rPr lang="en-US" dirty="0" err="1"/>
              <a:t>geograficamente</a:t>
            </a:r>
            <a:r>
              <a:rPr lang="en-US" dirty="0"/>
              <a:t> </a:t>
            </a:r>
            <a:r>
              <a:rPr lang="en-US" dirty="0" err="1"/>
              <a:t>pareçam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só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0450431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Túneis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Empacotamento de dados de uma rede até chegar à outra</a:t>
            </a:r>
          </a:p>
          <a:p>
            <a:r>
              <a:rPr lang="pt-BR" dirty="0"/>
              <a:t>Interconexão de redes iguais, separadas por um caminho utilizando tecnologias diferentes</a:t>
            </a:r>
          </a:p>
        </p:txBody>
      </p:sp>
      <p:pic>
        <p:nvPicPr>
          <p:cNvPr id="4" name="Picture 5" descr="5-48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61963" y="4184650"/>
            <a:ext cx="8224837" cy="20129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8939842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Túneis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219200" y="1651000"/>
            <a:ext cx="7237413" cy="4113213"/>
          </a:xfrm>
        </p:spPr>
        <p:txBody>
          <a:bodyPr/>
          <a:lstStyle/>
          <a:p>
            <a:r>
              <a:rPr lang="pt-BR" dirty="0"/>
              <a:t>Escondem a realidade da Internet: túnel se comporta como uma ligação direta</a:t>
            </a:r>
          </a:p>
          <a:p>
            <a:endParaRPr lang="pt-BR" dirty="0"/>
          </a:p>
          <a:p>
            <a:r>
              <a:rPr lang="pt-BR" dirty="0"/>
              <a:t>VPN (Exemplo: VPN do DCC)</a:t>
            </a:r>
          </a:p>
        </p:txBody>
      </p:sp>
      <p:pic>
        <p:nvPicPr>
          <p:cNvPr id="3" name="Picture 5" descr="5-47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34975" y="3454400"/>
            <a:ext cx="8274050" cy="34004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683709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621324" y="1454150"/>
            <a:ext cx="8127023" cy="9144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buFont typeface="ZapfDingbats" pitchFamily="82" charset="2"/>
              <a:buNone/>
            </a:pPr>
            <a:r>
              <a:rPr lang="en-US" sz="1900" dirty="0" err="1">
                <a:latin typeface="Trebuchet MS" charset="0"/>
              </a:rPr>
              <a:t>Duas</a:t>
            </a:r>
            <a:r>
              <a:rPr lang="en-US" sz="1900" dirty="0">
                <a:latin typeface="Trebuchet MS" charset="0"/>
              </a:rPr>
              <a:t> </a:t>
            </a:r>
            <a:r>
              <a:rPr lang="en-US" sz="1900" dirty="0" err="1">
                <a:latin typeface="Trebuchet MS" charset="0"/>
              </a:rPr>
              <a:t>funções-chave</a:t>
            </a:r>
            <a:r>
              <a:rPr lang="en-US" sz="1900" dirty="0">
                <a:latin typeface="Trebuchet MS" charset="0"/>
              </a:rPr>
              <a:t> do </a:t>
            </a:r>
            <a:r>
              <a:rPr lang="en-US" sz="1900" dirty="0" err="1">
                <a:latin typeface="Trebuchet MS" charset="0"/>
              </a:rPr>
              <a:t>comutador</a:t>
            </a:r>
            <a:r>
              <a:rPr lang="en-US" sz="1900" dirty="0">
                <a:latin typeface="Trebuchet MS" charset="0"/>
              </a:rPr>
              <a:t>: </a:t>
            </a:r>
          </a:p>
          <a:p>
            <a:pPr>
              <a:buClr>
                <a:schemeClr val="tx1"/>
              </a:buClr>
              <a:buFontTx/>
              <a:buNone/>
            </a:pPr>
            <a:r>
              <a:rPr lang="en-US" sz="1900" dirty="0">
                <a:latin typeface="Trebuchet MS" charset="0"/>
                <a:sym typeface="Symbol" charset="2"/>
              </a:rPr>
              <a:t> </a:t>
            </a:r>
            <a:r>
              <a:rPr lang="en-US" sz="1900" dirty="0" err="1">
                <a:latin typeface="Trebuchet MS" charset="0"/>
              </a:rPr>
              <a:t>Executar</a:t>
            </a:r>
            <a:r>
              <a:rPr lang="en-US" sz="1900" dirty="0">
                <a:latin typeface="Trebuchet MS" charset="0"/>
              </a:rPr>
              <a:t> </a:t>
            </a:r>
            <a:r>
              <a:rPr lang="en-US" sz="1900" dirty="0" err="1">
                <a:latin typeface="Trebuchet MS" charset="0"/>
              </a:rPr>
              <a:t>algoritmos</a:t>
            </a:r>
            <a:r>
              <a:rPr lang="en-US" sz="1900" dirty="0">
                <a:latin typeface="Trebuchet MS" charset="0"/>
              </a:rPr>
              <a:t>/</a:t>
            </a:r>
            <a:r>
              <a:rPr lang="en-US" sz="1900" dirty="0" err="1">
                <a:latin typeface="Trebuchet MS" charset="0"/>
              </a:rPr>
              <a:t>protocolos</a:t>
            </a:r>
            <a:r>
              <a:rPr lang="en-US" sz="1900" dirty="0">
                <a:latin typeface="Trebuchet MS" charset="0"/>
              </a:rPr>
              <a:t> (RIP, OSPF, BGP, spanning tree) </a:t>
            </a:r>
            <a:r>
              <a:rPr lang="en-US" sz="1900" dirty="0" err="1">
                <a:latin typeface="Trebuchet MS" charset="0"/>
              </a:rPr>
              <a:t>para</a:t>
            </a:r>
            <a:r>
              <a:rPr lang="en-US" sz="1900" dirty="0">
                <a:latin typeface="Trebuchet MS" charset="0"/>
              </a:rPr>
              <a:t> </a:t>
            </a:r>
            <a:r>
              <a:rPr lang="en-US" sz="1900" dirty="0" err="1">
                <a:latin typeface="Trebuchet MS" charset="0"/>
              </a:rPr>
              <a:t>determinar</a:t>
            </a:r>
            <a:r>
              <a:rPr lang="en-US" sz="1900" dirty="0">
                <a:latin typeface="Trebuchet MS" charset="0"/>
              </a:rPr>
              <a:t> a </a:t>
            </a:r>
            <a:r>
              <a:rPr lang="en-US" sz="1900" dirty="0" err="1">
                <a:latin typeface="Trebuchet MS" charset="0"/>
              </a:rPr>
              <a:t>porta</a:t>
            </a:r>
            <a:r>
              <a:rPr lang="en-US" sz="1900" dirty="0">
                <a:latin typeface="Trebuchet MS" charset="0"/>
              </a:rPr>
              <a:t> de </a:t>
            </a:r>
            <a:r>
              <a:rPr lang="en-US" sz="1900" dirty="0" err="1">
                <a:latin typeface="Trebuchet MS" charset="0"/>
              </a:rPr>
              <a:t>saída</a:t>
            </a:r>
            <a:r>
              <a:rPr lang="en-US" sz="1900" dirty="0">
                <a:latin typeface="Trebuchet MS" charset="0"/>
              </a:rPr>
              <a:t> </a:t>
            </a:r>
            <a:r>
              <a:rPr lang="en-US" sz="1900" dirty="0" err="1">
                <a:latin typeface="Trebuchet MS" charset="0"/>
              </a:rPr>
              <a:t>para</a:t>
            </a:r>
            <a:r>
              <a:rPr lang="en-US" sz="1900" dirty="0">
                <a:latin typeface="Trebuchet MS" charset="0"/>
              </a:rPr>
              <a:t> </a:t>
            </a:r>
            <a:r>
              <a:rPr lang="en-US" sz="1900" dirty="0" err="1">
                <a:latin typeface="Trebuchet MS" charset="0"/>
              </a:rPr>
              <a:t>cada</a:t>
            </a:r>
            <a:r>
              <a:rPr lang="en-US" sz="1900" dirty="0">
                <a:latin typeface="Trebuchet MS" charset="0"/>
              </a:rPr>
              <a:t> </a:t>
            </a:r>
            <a:r>
              <a:rPr lang="en-US" sz="1900" dirty="0" err="1">
                <a:latin typeface="Trebuchet MS" charset="0"/>
              </a:rPr>
              <a:t>comunicação</a:t>
            </a:r>
            <a:endParaRPr lang="en-US" sz="1900" dirty="0">
              <a:latin typeface="Trebuchet MS" charset="0"/>
            </a:endParaRPr>
          </a:p>
          <a:p>
            <a:pPr>
              <a:buClr>
                <a:schemeClr val="tx1"/>
              </a:buClr>
              <a:buFontTx/>
              <a:buNone/>
            </a:pPr>
            <a:r>
              <a:rPr lang="en-US" sz="1900" dirty="0" err="1">
                <a:latin typeface="Trebuchet MS" charset="0"/>
                <a:sym typeface="Symbol" charset="2"/>
              </a:rPr>
              <a:t></a:t>
            </a:r>
            <a:r>
              <a:rPr lang="en-US" sz="1900" dirty="0">
                <a:latin typeface="Trebuchet MS" charset="0"/>
                <a:sym typeface="Symbol" charset="2"/>
              </a:rPr>
              <a:t> </a:t>
            </a:r>
            <a:r>
              <a:rPr lang="en-US" sz="1900" b="1" dirty="0" err="1">
                <a:latin typeface="Trebuchet MS" charset="0"/>
              </a:rPr>
              <a:t>Comutar</a:t>
            </a:r>
            <a:r>
              <a:rPr lang="en-US" sz="1900" i="1" dirty="0">
                <a:latin typeface="Trebuchet MS" charset="0"/>
              </a:rPr>
              <a:t> </a:t>
            </a:r>
            <a:r>
              <a:rPr lang="en-US" sz="1900" dirty="0" err="1">
                <a:latin typeface="Trebuchet MS" charset="0"/>
              </a:rPr>
              <a:t>os</a:t>
            </a:r>
            <a:r>
              <a:rPr lang="en-US" sz="1900" dirty="0">
                <a:latin typeface="Trebuchet MS" charset="0"/>
              </a:rPr>
              <a:t> </a:t>
            </a:r>
            <a:r>
              <a:rPr lang="en-US" sz="1900" dirty="0" err="1">
                <a:latin typeface="Trebuchet MS" charset="0"/>
              </a:rPr>
              <a:t>datagramas</a:t>
            </a:r>
            <a:r>
              <a:rPr lang="en-US" sz="1900" dirty="0">
                <a:latin typeface="Trebuchet MS" charset="0"/>
              </a:rPr>
              <a:t> do link de </a:t>
            </a:r>
            <a:r>
              <a:rPr lang="en-US" sz="1900" dirty="0" err="1">
                <a:latin typeface="Trebuchet MS" charset="0"/>
              </a:rPr>
              <a:t>entrada</a:t>
            </a:r>
            <a:r>
              <a:rPr lang="en-US" sz="1900" dirty="0">
                <a:latin typeface="Trebuchet MS" charset="0"/>
              </a:rPr>
              <a:t> </a:t>
            </a:r>
            <a:r>
              <a:rPr lang="en-US" sz="1900" dirty="0" err="1">
                <a:latin typeface="Trebuchet MS" charset="0"/>
              </a:rPr>
              <a:t>para</a:t>
            </a:r>
            <a:r>
              <a:rPr lang="en-US" sz="1900" dirty="0">
                <a:latin typeface="Trebuchet MS" charset="0"/>
              </a:rPr>
              <a:t> </a:t>
            </a:r>
            <a:r>
              <a:rPr lang="en-US" sz="1900" dirty="0" err="1">
                <a:latin typeface="Trebuchet MS" charset="0"/>
              </a:rPr>
              <a:t>o</a:t>
            </a:r>
            <a:r>
              <a:rPr lang="en-US" sz="1900" dirty="0">
                <a:latin typeface="Trebuchet MS" charset="0"/>
              </a:rPr>
              <a:t> link de </a:t>
            </a:r>
            <a:r>
              <a:rPr lang="en-US" sz="1900" dirty="0" err="1">
                <a:latin typeface="Trebuchet MS" charset="0"/>
              </a:rPr>
              <a:t>saída</a:t>
            </a:r>
            <a:endParaRPr lang="en-US" sz="1900" dirty="0">
              <a:latin typeface="Trebuchet MS" charset="0"/>
            </a:endParaRPr>
          </a:p>
        </p:txBody>
      </p:sp>
      <p:sp>
        <p:nvSpPr>
          <p:cNvPr id="24580" name="Rectangle 7"/>
          <p:cNvSpPr>
            <a:spLocks noChangeArrowheads="1"/>
          </p:cNvSpPr>
          <p:nvPr/>
        </p:nvSpPr>
        <p:spPr bwMode="auto">
          <a:xfrm>
            <a:off x="347785" y="174625"/>
            <a:ext cx="8440615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838200" indent="-838200">
              <a:buFont typeface="Times" charset="0"/>
              <a:buNone/>
            </a:pPr>
            <a:r>
              <a:rPr lang="en-US" sz="3600" dirty="0" err="1">
                <a:solidFill>
                  <a:srgbClr val="000000"/>
                </a:solidFill>
                <a:latin typeface="Kabel Bk BT" pitchFamily="34" charset="0"/>
              </a:rPr>
              <a:t>Visão</a:t>
            </a:r>
            <a:r>
              <a:rPr lang="en-US" sz="3600" dirty="0">
                <a:solidFill>
                  <a:srgbClr val="000000"/>
                </a:solidFill>
                <a:latin typeface="Kabel Bk BT" pitchFamily="34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Kabel Bk BT" pitchFamily="34" charset="0"/>
              </a:rPr>
              <a:t>geral</a:t>
            </a:r>
            <a:r>
              <a:rPr lang="en-US" sz="3600" dirty="0">
                <a:solidFill>
                  <a:srgbClr val="000000"/>
                </a:solidFill>
                <a:latin typeface="Kabel Bk BT" pitchFamily="34" charset="0"/>
              </a:rPr>
              <a:t> da </a:t>
            </a:r>
            <a:r>
              <a:rPr lang="en-US" sz="3600" dirty="0" err="1">
                <a:solidFill>
                  <a:srgbClr val="000000"/>
                </a:solidFill>
                <a:latin typeface="Kabel Bk BT" pitchFamily="34" charset="0"/>
              </a:rPr>
              <a:t>arquitetura</a:t>
            </a:r>
            <a:r>
              <a:rPr lang="en-US" sz="3600" dirty="0">
                <a:solidFill>
                  <a:srgbClr val="000000"/>
                </a:solidFill>
                <a:latin typeface="Kabel Bk BT" pitchFamily="34" charset="0"/>
              </a:rPr>
              <a:t> de um </a:t>
            </a:r>
            <a:r>
              <a:rPr lang="en-US" sz="3600" dirty="0" err="1">
                <a:solidFill>
                  <a:srgbClr val="000000"/>
                </a:solidFill>
                <a:latin typeface="Kabel Bk BT" pitchFamily="34" charset="0"/>
              </a:rPr>
              <a:t>comutador</a:t>
            </a:r>
            <a:endParaRPr lang="en-US" sz="3600" dirty="0">
              <a:solidFill>
                <a:srgbClr val="000000"/>
              </a:solidFill>
              <a:latin typeface="Kabel Bk BT" pitchFamily="34" charset="0"/>
            </a:endParaRPr>
          </a:p>
        </p:txBody>
      </p:sp>
      <p:pic>
        <p:nvPicPr>
          <p:cNvPr id="24581" name="Picture 10" descr="f040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61951" y="3070333"/>
            <a:ext cx="8367346" cy="3668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8278280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Conceitos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8881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Tipos de comutação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err="1"/>
              <a:t>Store-and-forward</a:t>
            </a:r>
            <a:endParaRPr lang="pt-BR" dirty="0"/>
          </a:p>
          <a:p>
            <a:r>
              <a:rPr lang="pt-BR" dirty="0"/>
              <a:t>Baseado em circuitos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Apresentacao Proposta AG">
  <a:themeElements>
    <a:clrScheme name="Expo">
      <a:dk1>
        <a:sysClr val="windowText" lastClr="000000"/>
      </a:dk1>
      <a:lt1>
        <a:sysClr val="window" lastClr="FFFFFF"/>
      </a:lt1>
      <a:dk2>
        <a:srgbClr val="263B86"/>
      </a:dk2>
      <a:lt2>
        <a:srgbClr val="76B6F2"/>
      </a:lt2>
      <a:accent1>
        <a:srgbClr val="FBC01E"/>
      </a:accent1>
      <a:accent2>
        <a:srgbClr val="EFE1A2"/>
      </a:accent2>
      <a:accent3>
        <a:srgbClr val="FA8716"/>
      </a:accent3>
      <a:accent4>
        <a:srgbClr val="BE0204"/>
      </a:accent4>
      <a:accent5>
        <a:srgbClr val="640F10"/>
      </a:accent5>
      <a:accent6>
        <a:srgbClr val="7E13E3"/>
      </a:accent6>
      <a:hlink>
        <a:srgbClr val="D2D200"/>
      </a:hlink>
      <a:folHlink>
        <a:srgbClr val="D0B9F8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Exercicios</Template>
  <TotalTime>1650</TotalTime>
  <Words>1831</Words>
  <Application>Microsoft Macintosh PowerPoint</Application>
  <PresentationFormat>Apresentação na tela (4:3)</PresentationFormat>
  <Paragraphs>484</Paragraphs>
  <Slides>67</Slides>
  <Notes>0</Notes>
  <HiddenSlides>1</HiddenSlides>
  <MMClips>0</MMClips>
  <ScaleCrop>false</ScaleCrop>
  <HeadingPairs>
    <vt:vector size="8" baseType="variant">
      <vt:variant>
        <vt:lpstr>Fontes usadas</vt:lpstr>
      </vt:variant>
      <vt:variant>
        <vt:i4>11</vt:i4>
      </vt:variant>
      <vt:variant>
        <vt:lpstr>Tema</vt:lpstr>
      </vt:variant>
      <vt:variant>
        <vt:i4>1</vt:i4>
      </vt:variant>
      <vt:variant>
        <vt:lpstr>Servidores OLE inseridos</vt:lpstr>
      </vt:variant>
      <vt:variant>
        <vt:i4>1</vt:i4>
      </vt:variant>
      <vt:variant>
        <vt:lpstr>Títulos de slides</vt:lpstr>
      </vt:variant>
      <vt:variant>
        <vt:i4>67</vt:i4>
      </vt:variant>
    </vt:vector>
  </HeadingPairs>
  <TitlesOfParts>
    <vt:vector size="80" baseType="lpstr">
      <vt:lpstr>ＭＳ ゴシック</vt:lpstr>
      <vt:lpstr>Arial</vt:lpstr>
      <vt:lpstr>Calibri</vt:lpstr>
      <vt:lpstr>Comic Sans MS</vt:lpstr>
      <vt:lpstr>Frutiger 45</vt:lpstr>
      <vt:lpstr>Kabel Bk BT</vt:lpstr>
      <vt:lpstr>Symbol</vt:lpstr>
      <vt:lpstr>Times</vt:lpstr>
      <vt:lpstr>Times New Roman</vt:lpstr>
      <vt:lpstr>Trebuchet MS</vt:lpstr>
      <vt:lpstr>ZapfDingbats</vt:lpstr>
      <vt:lpstr>Apresentacao Proposta AG</vt:lpstr>
      <vt:lpstr>VISIO</vt:lpstr>
      <vt:lpstr>Interconexão de redes</vt:lpstr>
      <vt:lpstr>Onde estamos?</vt:lpstr>
      <vt:lpstr>Mapa da Internet americana, 2006</vt:lpstr>
      <vt:lpstr>Rede Nacional de Pesquisa (RNP)</vt:lpstr>
      <vt:lpstr>Realizando a interconexão</vt:lpstr>
      <vt:lpstr>Camadas</vt:lpstr>
      <vt:lpstr>Apresentação do PowerPoint</vt:lpstr>
      <vt:lpstr>Conceitos</vt:lpstr>
      <vt:lpstr>Tipos de comutação</vt:lpstr>
      <vt:lpstr>Comutação Store-and-forward</vt:lpstr>
      <vt:lpstr>Comutação por Circuitos</vt:lpstr>
      <vt:lpstr>Apresentação do PowerPoint</vt:lpstr>
      <vt:lpstr>Diferenças</vt:lpstr>
      <vt:lpstr>Pontes</vt:lpstr>
      <vt:lpstr>Interconexão em redes locais</vt:lpstr>
      <vt:lpstr>Bridges (pontes) dificuldades</vt:lpstr>
      <vt:lpstr>Bridge</vt:lpstr>
      <vt:lpstr>Bridge – diferentes quadros</vt:lpstr>
      <vt:lpstr>Ligação de redes com bridges</vt:lpstr>
      <vt:lpstr>Propagação indefinida de quadros</vt:lpstr>
      <vt:lpstr>Árvore geradora mínima</vt:lpstr>
      <vt:lpstr>Árvore geradora mínima</vt:lpstr>
      <vt:lpstr>VLANs</vt:lpstr>
      <vt:lpstr>VLANs</vt:lpstr>
      <vt:lpstr>VLANs – táticas possíveis</vt:lpstr>
      <vt:lpstr>VLAN: IEEE 802.1Q</vt:lpstr>
      <vt:lpstr>VLAN: IEEE 802.1Q</vt:lpstr>
      <vt:lpstr>Os equipamentos de uma rede...</vt:lpstr>
      <vt:lpstr>Implementação de comutadores</vt:lpstr>
      <vt:lpstr>Apresentação do PowerPoint</vt:lpstr>
      <vt:lpstr>Apresentação do PowerPoint</vt:lpstr>
      <vt:lpstr>Switch - diagrama</vt:lpstr>
      <vt:lpstr>Tipos de comutação em redes</vt:lpstr>
      <vt:lpstr>Switch - funcionamento</vt:lpstr>
      <vt:lpstr>Roteador - funcionamento</vt:lpstr>
      <vt:lpstr>Algoritmo básico de caminho mínimo</vt:lpstr>
      <vt:lpstr>Como definir as rotas?</vt:lpstr>
      <vt:lpstr>Algoritmo de Djikstra</vt:lpstr>
      <vt:lpstr>Tipos de roteamento store and forward</vt:lpstr>
      <vt:lpstr>Algoritmo de Dijsktra distribuído</vt:lpstr>
      <vt:lpstr>Roteamento vetor de distância</vt:lpstr>
      <vt:lpstr>Roteamento vetor de distância</vt:lpstr>
      <vt:lpstr>Apresentação do PowerPoint</vt:lpstr>
      <vt:lpstr>Apresentação do PowerPoint</vt:lpstr>
      <vt:lpstr>Problema de contagem para o infinito</vt:lpstr>
      <vt:lpstr>Contagem para o infinito</vt:lpstr>
      <vt:lpstr>Roteamento estado de enlace</vt:lpstr>
      <vt:lpstr>Exemplo – Montagem do grafo da rede</vt:lpstr>
      <vt:lpstr>Exemplo – Montagem do grafo da rede</vt:lpstr>
      <vt:lpstr>Exemplo – Montagem do grafo da rede</vt:lpstr>
      <vt:lpstr>Exemplo – Montagem do grafo da rede</vt:lpstr>
      <vt:lpstr>Medida do custo</vt:lpstr>
      <vt:lpstr>Informando sobre a vizinhança</vt:lpstr>
      <vt:lpstr>Informando a vizinhança</vt:lpstr>
      <vt:lpstr>Vídeos-exemplo</vt:lpstr>
      <vt:lpstr>Pergunta:</vt:lpstr>
      <vt:lpstr>Roteamento hierárquico</vt:lpstr>
      <vt:lpstr>Roteamento hierárquico</vt:lpstr>
      <vt:lpstr>Quem calcula as rotas?</vt:lpstr>
      <vt:lpstr>Algoritmos de comutação por circuitos</vt:lpstr>
      <vt:lpstr>MPLS e GMPLS</vt:lpstr>
      <vt:lpstr>MPLS e GMPLS</vt:lpstr>
      <vt:lpstr>Vantagens</vt:lpstr>
      <vt:lpstr>Túneis</vt:lpstr>
      <vt:lpstr>Interligação de redes</vt:lpstr>
      <vt:lpstr>Túneis</vt:lpstr>
      <vt:lpstr>Túneis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Camada de rede (inter-redes)</dc:title>
  <dc:creator>Daniel Macedo</dc:creator>
  <cp:lastModifiedBy>Daniel Macedo</cp:lastModifiedBy>
  <cp:revision>149</cp:revision>
  <cp:lastPrinted>2012-06-12T18:24:59Z</cp:lastPrinted>
  <dcterms:created xsi:type="dcterms:W3CDTF">2010-11-04T18:15:01Z</dcterms:created>
  <dcterms:modified xsi:type="dcterms:W3CDTF">2019-08-19T18:08:51Z</dcterms:modified>
</cp:coreProperties>
</file>